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52" r:id="rId1"/>
  </p:sldMasterIdLst>
  <p:notesMasterIdLst>
    <p:notesMasterId r:id="rId46"/>
  </p:notesMasterIdLst>
  <p:handoutMasterIdLst>
    <p:handoutMasterId r:id="rId47"/>
  </p:handoutMasterIdLst>
  <p:sldIdLst>
    <p:sldId id="339" r:id="rId2"/>
    <p:sldId id="490" r:id="rId3"/>
    <p:sldId id="491" r:id="rId4"/>
    <p:sldId id="489" r:id="rId5"/>
    <p:sldId id="431" r:id="rId6"/>
    <p:sldId id="488" r:id="rId7"/>
    <p:sldId id="368" r:id="rId8"/>
    <p:sldId id="443" r:id="rId9"/>
    <p:sldId id="434" r:id="rId10"/>
    <p:sldId id="432" r:id="rId11"/>
    <p:sldId id="413" r:id="rId12"/>
    <p:sldId id="433" r:id="rId13"/>
    <p:sldId id="414" r:id="rId14"/>
    <p:sldId id="416" r:id="rId15"/>
    <p:sldId id="419" r:id="rId16"/>
    <p:sldId id="479" r:id="rId17"/>
    <p:sldId id="480" r:id="rId18"/>
    <p:sldId id="371" r:id="rId19"/>
    <p:sldId id="372" r:id="rId20"/>
    <p:sldId id="442" r:id="rId21"/>
    <p:sldId id="446" r:id="rId22"/>
    <p:sldId id="481" r:id="rId23"/>
    <p:sldId id="482" r:id="rId24"/>
    <p:sldId id="485" r:id="rId25"/>
    <p:sldId id="464" r:id="rId26"/>
    <p:sldId id="487" r:id="rId27"/>
    <p:sldId id="486" r:id="rId28"/>
    <p:sldId id="400" r:id="rId29"/>
    <p:sldId id="411" r:id="rId30"/>
    <p:sldId id="412" r:id="rId31"/>
    <p:sldId id="409" r:id="rId32"/>
    <p:sldId id="410" r:id="rId33"/>
    <p:sldId id="407" r:id="rId34"/>
    <p:sldId id="408" r:id="rId35"/>
    <p:sldId id="492" r:id="rId36"/>
    <p:sldId id="493" r:id="rId37"/>
    <p:sldId id="494" r:id="rId38"/>
    <p:sldId id="393" r:id="rId39"/>
    <p:sldId id="421" r:id="rId40"/>
    <p:sldId id="495" r:id="rId41"/>
    <p:sldId id="422" r:id="rId42"/>
    <p:sldId id="424" r:id="rId43"/>
    <p:sldId id="423" r:id="rId44"/>
    <p:sldId id="425" r:id="rId45"/>
  </p:sldIdLst>
  <p:sldSz cx="9144000" cy="6858000" type="screen4x3"/>
  <p:notesSz cx="6858000" cy="9723438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Tomas" initials="A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FF"/>
    <a:srgbClr val="133322"/>
    <a:srgbClr val="1F5539"/>
    <a:srgbClr val="33CC33"/>
    <a:srgbClr val="820000"/>
    <a:srgbClr val="E3CFD9"/>
    <a:srgbClr val="FF6600"/>
    <a:srgbClr val="AC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Destaqu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529" autoAdjust="0"/>
  </p:normalViewPr>
  <p:slideViewPr>
    <p:cSldViewPr>
      <p:cViewPr>
        <p:scale>
          <a:sx n="89" d="100"/>
          <a:sy n="89" d="100"/>
        </p:scale>
        <p:origin x="192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90126-BAC3-4C08-80D1-810824959981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12733D9C-214E-4749-B62D-6F203B2CECDB}">
      <dgm:prSet phldrT="[Texto]"/>
      <dgm:spPr>
        <a:solidFill>
          <a:srgbClr val="0070C0"/>
        </a:solidFill>
      </dgm:spPr>
      <dgm:t>
        <a:bodyPr/>
        <a:lstStyle/>
        <a:p>
          <a:r>
            <a:rPr lang="pt-PT" dirty="0" smtClean="0">
              <a:latin typeface="Arial Rounded MT Bold" panose="020F0704030504030204" pitchFamily="34" charset="0"/>
            </a:rPr>
            <a:t>Família</a:t>
          </a:r>
          <a:endParaRPr lang="pt-PT" dirty="0">
            <a:latin typeface="Arial Rounded MT Bold" panose="020F0704030504030204" pitchFamily="34" charset="0"/>
          </a:endParaRPr>
        </a:p>
      </dgm:t>
    </dgm:pt>
    <dgm:pt modelId="{B5AB4BC9-9418-4F48-8B40-E9670835BAEE}" type="parTrans" cxnId="{F7BC7E67-F653-4C20-9F5C-236599A99C80}">
      <dgm:prSet/>
      <dgm:spPr/>
      <dgm:t>
        <a:bodyPr/>
        <a:lstStyle/>
        <a:p>
          <a:endParaRPr lang="pt-PT"/>
        </a:p>
      </dgm:t>
    </dgm:pt>
    <dgm:pt modelId="{B13F0F39-6CF6-44B1-B77F-50C961FEDDE3}" type="sibTrans" cxnId="{F7BC7E67-F653-4C20-9F5C-236599A99C80}">
      <dgm:prSet/>
      <dgm:spPr/>
      <dgm:t>
        <a:bodyPr/>
        <a:lstStyle/>
        <a:p>
          <a:endParaRPr lang="pt-PT"/>
        </a:p>
      </dgm:t>
    </dgm:pt>
    <dgm:pt modelId="{74245FE3-B947-4DC9-A6C3-7EA5BCB29E9B}">
      <dgm:prSet phldrT="[Texto]"/>
      <dgm:spPr>
        <a:solidFill>
          <a:srgbClr val="0070C0"/>
        </a:solidFill>
      </dgm:spPr>
      <dgm:t>
        <a:bodyPr/>
        <a:lstStyle/>
        <a:p>
          <a:r>
            <a:rPr lang="pt-PT" dirty="0" smtClean="0">
              <a:latin typeface="Arial Rounded MT Bold" panose="020F0704030504030204" pitchFamily="34" charset="0"/>
            </a:rPr>
            <a:t>Comunidade escolar</a:t>
          </a:r>
          <a:endParaRPr lang="pt-PT" dirty="0">
            <a:latin typeface="Arial Rounded MT Bold" panose="020F0704030504030204" pitchFamily="34" charset="0"/>
          </a:endParaRPr>
        </a:p>
      </dgm:t>
    </dgm:pt>
    <dgm:pt modelId="{280F8AD7-A4B6-4ABD-9576-07821BF2070C}" type="parTrans" cxnId="{1C67507A-7086-498C-8DD4-CC058BC40F59}">
      <dgm:prSet/>
      <dgm:spPr/>
      <dgm:t>
        <a:bodyPr/>
        <a:lstStyle/>
        <a:p>
          <a:endParaRPr lang="pt-PT"/>
        </a:p>
      </dgm:t>
    </dgm:pt>
    <dgm:pt modelId="{4FB0F0B1-8B0A-4E39-A0EA-A40E458DD5F6}" type="sibTrans" cxnId="{1C67507A-7086-498C-8DD4-CC058BC40F59}">
      <dgm:prSet/>
      <dgm:spPr/>
      <dgm:t>
        <a:bodyPr/>
        <a:lstStyle/>
        <a:p>
          <a:endParaRPr lang="pt-PT"/>
        </a:p>
      </dgm:t>
    </dgm:pt>
    <dgm:pt modelId="{B7FD1250-D08F-4A60-A703-D38309E2A36F}">
      <dgm:prSet phldrT="[Texto]"/>
      <dgm:spPr>
        <a:solidFill>
          <a:srgbClr val="0070C0"/>
        </a:solidFill>
      </dgm:spPr>
      <dgm:t>
        <a:bodyPr/>
        <a:lstStyle/>
        <a:p>
          <a:r>
            <a:rPr lang="pt-PT" dirty="0" smtClean="0">
              <a:latin typeface="Arial Rounded MT Bold" panose="020F0704030504030204" pitchFamily="34" charset="0"/>
            </a:rPr>
            <a:t>Alunos</a:t>
          </a:r>
          <a:endParaRPr lang="pt-PT" dirty="0">
            <a:latin typeface="Arial Rounded MT Bold" panose="020F0704030504030204" pitchFamily="34" charset="0"/>
          </a:endParaRPr>
        </a:p>
      </dgm:t>
    </dgm:pt>
    <dgm:pt modelId="{8AE51BF4-357C-43C1-A96D-4DA13EE155AE}" type="parTrans" cxnId="{31B7EFD9-C09D-477F-A54B-BAA406BE8FD8}">
      <dgm:prSet/>
      <dgm:spPr/>
      <dgm:t>
        <a:bodyPr/>
        <a:lstStyle/>
        <a:p>
          <a:endParaRPr lang="pt-PT"/>
        </a:p>
      </dgm:t>
    </dgm:pt>
    <dgm:pt modelId="{47F0B766-3D02-4510-AF52-035615B6C6BE}" type="sibTrans" cxnId="{31B7EFD9-C09D-477F-A54B-BAA406BE8FD8}">
      <dgm:prSet/>
      <dgm:spPr/>
      <dgm:t>
        <a:bodyPr/>
        <a:lstStyle/>
        <a:p>
          <a:endParaRPr lang="pt-PT"/>
        </a:p>
      </dgm:t>
    </dgm:pt>
    <dgm:pt modelId="{36E8A104-813E-40D3-90DD-50828515F0DD}" type="pres">
      <dgm:prSet presAssocID="{22590126-BAC3-4C08-80D1-8108249599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E656899-59C9-47CD-AEDE-80C1A325556F}" type="pres">
      <dgm:prSet presAssocID="{12733D9C-214E-4749-B62D-6F203B2CECDB}" presName="node" presStyleLbl="node1" presStyleIdx="0" presStyleCnt="3" custScaleX="1248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EA05B1-C707-4D56-BD33-1AD0FEAC0645}" type="pres">
      <dgm:prSet presAssocID="{B13F0F39-6CF6-44B1-B77F-50C961FEDDE3}" presName="sibTrans" presStyleLbl="sibTrans2D1" presStyleIdx="0" presStyleCnt="3"/>
      <dgm:spPr/>
      <dgm:t>
        <a:bodyPr/>
        <a:lstStyle/>
        <a:p>
          <a:endParaRPr lang="pt-PT"/>
        </a:p>
      </dgm:t>
    </dgm:pt>
    <dgm:pt modelId="{8382A896-FDEB-4726-9CF6-27630053DBD6}" type="pres">
      <dgm:prSet presAssocID="{B13F0F39-6CF6-44B1-B77F-50C961FEDDE3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EC3D3185-58AC-4569-94A9-1A51B356786B}" type="pres">
      <dgm:prSet presAssocID="{74245FE3-B947-4DC9-A6C3-7EA5BCB29E9B}" presName="node" presStyleLbl="node1" presStyleIdx="1" presStyleCnt="3" custScaleX="129203" custRadScaleRad="170566" custRadScaleInc="-353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9E0378-38E1-49CD-A66E-1B3A930995B7}" type="pres">
      <dgm:prSet presAssocID="{4FB0F0B1-8B0A-4E39-A0EA-A40E458DD5F6}" presName="sibTrans" presStyleLbl="sibTrans2D1" presStyleIdx="1" presStyleCnt="3"/>
      <dgm:spPr/>
      <dgm:t>
        <a:bodyPr/>
        <a:lstStyle/>
        <a:p>
          <a:endParaRPr lang="pt-PT"/>
        </a:p>
      </dgm:t>
    </dgm:pt>
    <dgm:pt modelId="{4A69F02A-FC5F-490B-8C53-9318402ADED6}" type="pres">
      <dgm:prSet presAssocID="{4FB0F0B1-8B0A-4E39-A0EA-A40E458DD5F6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EBCECFAA-7FC1-4D4D-A2E0-D215B8DE6845}" type="pres">
      <dgm:prSet presAssocID="{B7FD1250-D08F-4A60-A703-D38309E2A36F}" presName="node" presStyleLbl="node1" presStyleIdx="2" presStyleCnt="3" custScaleX="139988" custRadScaleRad="161451" custRadScaleInc="421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C5C7E3-8266-4F70-9133-038BD7041F63}" type="pres">
      <dgm:prSet presAssocID="{47F0B766-3D02-4510-AF52-035615B6C6BE}" presName="sibTrans" presStyleLbl="sibTrans2D1" presStyleIdx="2" presStyleCnt="3"/>
      <dgm:spPr/>
      <dgm:t>
        <a:bodyPr/>
        <a:lstStyle/>
        <a:p>
          <a:endParaRPr lang="pt-PT"/>
        </a:p>
      </dgm:t>
    </dgm:pt>
    <dgm:pt modelId="{32CB74B3-F3F2-4CEF-8CFC-0A2895C1280F}" type="pres">
      <dgm:prSet presAssocID="{47F0B766-3D02-4510-AF52-035615B6C6BE}" presName="connectorText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7E6BDD22-50B0-4AD2-ADF1-BC67BDA5270B}" type="presOf" srcId="{B13F0F39-6CF6-44B1-B77F-50C961FEDDE3}" destId="{64EA05B1-C707-4D56-BD33-1AD0FEAC0645}" srcOrd="0" destOrd="0" presId="urn:microsoft.com/office/officeart/2005/8/layout/cycle2"/>
    <dgm:cxn modelId="{F7BC7E67-F653-4C20-9F5C-236599A99C80}" srcId="{22590126-BAC3-4C08-80D1-810824959981}" destId="{12733D9C-214E-4749-B62D-6F203B2CECDB}" srcOrd="0" destOrd="0" parTransId="{B5AB4BC9-9418-4F48-8B40-E9670835BAEE}" sibTransId="{B13F0F39-6CF6-44B1-B77F-50C961FEDDE3}"/>
    <dgm:cxn modelId="{88AC6056-0D2F-41E6-B0B8-1D8851AE2880}" type="presOf" srcId="{4FB0F0B1-8B0A-4E39-A0EA-A40E458DD5F6}" destId="{749E0378-38E1-49CD-A66E-1B3A930995B7}" srcOrd="0" destOrd="0" presId="urn:microsoft.com/office/officeart/2005/8/layout/cycle2"/>
    <dgm:cxn modelId="{8632F8E3-D81F-4CF7-8BA4-E0ABA5A4B4AD}" type="presOf" srcId="{22590126-BAC3-4C08-80D1-810824959981}" destId="{36E8A104-813E-40D3-90DD-50828515F0DD}" srcOrd="0" destOrd="0" presId="urn:microsoft.com/office/officeart/2005/8/layout/cycle2"/>
    <dgm:cxn modelId="{442CA2F0-1413-40A8-AAC0-D14B665A0A68}" type="presOf" srcId="{B13F0F39-6CF6-44B1-B77F-50C961FEDDE3}" destId="{8382A896-FDEB-4726-9CF6-27630053DBD6}" srcOrd="1" destOrd="0" presId="urn:microsoft.com/office/officeart/2005/8/layout/cycle2"/>
    <dgm:cxn modelId="{1C67507A-7086-498C-8DD4-CC058BC40F59}" srcId="{22590126-BAC3-4C08-80D1-810824959981}" destId="{74245FE3-B947-4DC9-A6C3-7EA5BCB29E9B}" srcOrd="1" destOrd="0" parTransId="{280F8AD7-A4B6-4ABD-9576-07821BF2070C}" sibTransId="{4FB0F0B1-8B0A-4E39-A0EA-A40E458DD5F6}"/>
    <dgm:cxn modelId="{235A5B7D-88EC-48FE-940C-65AB99EF4027}" type="presOf" srcId="{74245FE3-B947-4DC9-A6C3-7EA5BCB29E9B}" destId="{EC3D3185-58AC-4569-94A9-1A51B356786B}" srcOrd="0" destOrd="0" presId="urn:microsoft.com/office/officeart/2005/8/layout/cycle2"/>
    <dgm:cxn modelId="{EB6D4EA7-E242-4088-B035-E489255188DE}" type="presOf" srcId="{12733D9C-214E-4749-B62D-6F203B2CECDB}" destId="{CE656899-59C9-47CD-AEDE-80C1A325556F}" srcOrd="0" destOrd="0" presId="urn:microsoft.com/office/officeart/2005/8/layout/cycle2"/>
    <dgm:cxn modelId="{65D91C47-C158-4DDB-B248-983731EB8EB7}" type="presOf" srcId="{47F0B766-3D02-4510-AF52-035615B6C6BE}" destId="{32CB74B3-F3F2-4CEF-8CFC-0A2895C1280F}" srcOrd="1" destOrd="0" presId="urn:microsoft.com/office/officeart/2005/8/layout/cycle2"/>
    <dgm:cxn modelId="{31B7EFD9-C09D-477F-A54B-BAA406BE8FD8}" srcId="{22590126-BAC3-4C08-80D1-810824959981}" destId="{B7FD1250-D08F-4A60-A703-D38309E2A36F}" srcOrd="2" destOrd="0" parTransId="{8AE51BF4-357C-43C1-A96D-4DA13EE155AE}" sibTransId="{47F0B766-3D02-4510-AF52-035615B6C6BE}"/>
    <dgm:cxn modelId="{FD250779-0793-4DDE-955C-F550B33D4528}" type="presOf" srcId="{47F0B766-3D02-4510-AF52-035615B6C6BE}" destId="{A4C5C7E3-8266-4F70-9133-038BD7041F63}" srcOrd="0" destOrd="0" presId="urn:microsoft.com/office/officeart/2005/8/layout/cycle2"/>
    <dgm:cxn modelId="{92C72BEF-040B-4426-B760-2D700AF1EB57}" type="presOf" srcId="{B7FD1250-D08F-4A60-A703-D38309E2A36F}" destId="{EBCECFAA-7FC1-4D4D-A2E0-D215B8DE6845}" srcOrd="0" destOrd="0" presId="urn:microsoft.com/office/officeart/2005/8/layout/cycle2"/>
    <dgm:cxn modelId="{C96F7BF7-F571-4B7A-986E-2CCE60D6E23B}" type="presOf" srcId="{4FB0F0B1-8B0A-4E39-A0EA-A40E458DD5F6}" destId="{4A69F02A-FC5F-490B-8C53-9318402ADED6}" srcOrd="1" destOrd="0" presId="urn:microsoft.com/office/officeart/2005/8/layout/cycle2"/>
    <dgm:cxn modelId="{CE93F1DF-1549-42D2-963F-8E1AE4195EBB}" type="presParOf" srcId="{36E8A104-813E-40D3-90DD-50828515F0DD}" destId="{CE656899-59C9-47CD-AEDE-80C1A325556F}" srcOrd="0" destOrd="0" presId="urn:microsoft.com/office/officeart/2005/8/layout/cycle2"/>
    <dgm:cxn modelId="{A2BF6F1E-D29D-4C99-BDDA-DEE7398A6125}" type="presParOf" srcId="{36E8A104-813E-40D3-90DD-50828515F0DD}" destId="{64EA05B1-C707-4D56-BD33-1AD0FEAC0645}" srcOrd="1" destOrd="0" presId="urn:microsoft.com/office/officeart/2005/8/layout/cycle2"/>
    <dgm:cxn modelId="{DB30E115-B03E-40A4-959C-C4C20E7E5265}" type="presParOf" srcId="{64EA05B1-C707-4D56-BD33-1AD0FEAC0645}" destId="{8382A896-FDEB-4726-9CF6-27630053DBD6}" srcOrd="0" destOrd="0" presId="urn:microsoft.com/office/officeart/2005/8/layout/cycle2"/>
    <dgm:cxn modelId="{E5330C46-2EFE-44BF-9F59-D29CFA0DFC6F}" type="presParOf" srcId="{36E8A104-813E-40D3-90DD-50828515F0DD}" destId="{EC3D3185-58AC-4569-94A9-1A51B356786B}" srcOrd="2" destOrd="0" presId="urn:microsoft.com/office/officeart/2005/8/layout/cycle2"/>
    <dgm:cxn modelId="{0BCC39EF-C78C-45E5-85C5-69732360E71A}" type="presParOf" srcId="{36E8A104-813E-40D3-90DD-50828515F0DD}" destId="{749E0378-38E1-49CD-A66E-1B3A930995B7}" srcOrd="3" destOrd="0" presId="urn:microsoft.com/office/officeart/2005/8/layout/cycle2"/>
    <dgm:cxn modelId="{A5F5B590-1280-49CA-98CA-9B11E60BD16C}" type="presParOf" srcId="{749E0378-38E1-49CD-A66E-1B3A930995B7}" destId="{4A69F02A-FC5F-490B-8C53-9318402ADED6}" srcOrd="0" destOrd="0" presId="urn:microsoft.com/office/officeart/2005/8/layout/cycle2"/>
    <dgm:cxn modelId="{D309AF4D-7216-442E-BC77-470F543B4BE5}" type="presParOf" srcId="{36E8A104-813E-40D3-90DD-50828515F0DD}" destId="{EBCECFAA-7FC1-4D4D-A2E0-D215B8DE6845}" srcOrd="4" destOrd="0" presId="urn:microsoft.com/office/officeart/2005/8/layout/cycle2"/>
    <dgm:cxn modelId="{4C993BD4-B70A-41F4-AAB8-3E8BD34767D6}" type="presParOf" srcId="{36E8A104-813E-40D3-90DD-50828515F0DD}" destId="{A4C5C7E3-8266-4F70-9133-038BD7041F63}" srcOrd="5" destOrd="0" presId="urn:microsoft.com/office/officeart/2005/8/layout/cycle2"/>
    <dgm:cxn modelId="{FB34EE3A-707E-497F-82A8-43DAEC376364}" type="presParOf" srcId="{A4C5C7E3-8266-4F70-9133-038BD7041F63}" destId="{32CB74B3-F3F2-4CEF-8CFC-0A2895C1280F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56899-59C9-47CD-AEDE-80C1A325556F}">
      <dsp:nvSpPr>
        <dsp:cNvPr id="0" name=""/>
        <dsp:cNvSpPr/>
      </dsp:nvSpPr>
      <dsp:spPr>
        <a:xfrm>
          <a:off x="3187635" y="117"/>
          <a:ext cx="1624499" cy="130095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Arial Rounded MT Bold" panose="020F0704030504030204" pitchFamily="34" charset="0"/>
            </a:rPr>
            <a:t>Família</a:t>
          </a:r>
          <a:endParaRPr lang="pt-PT" sz="1400" kern="1200" dirty="0">
            <a:latin typeface="Arial Rounded MT Bold" panose="020F0704030504030204" pitchFamily="34" charset="0"/>
          </a:endParaRPr>
        </a:p>
      </dsp:txBody>
      <dsp:txXfrm>
        <a:off x="3425537" y="190637"/>
        <a:ext cx="1148695" cy="919912"/>
      </dsp:txXfrm>
    </dsp:sp>
    <dsp:sp modelId="{64EA05B1-C707-4D56-BD33-1AD0FEAC0645}">
      <dsp:nvSpPr>
        <dsp:cNvPr id="0" name=""/>
        <dsp:cNvSpPr/>
      </dsp:nvSpPr>
      <dsp:spPr>
        <a:xfrm rot="2206650">
          <a:off x="4701933" y="1129514"/>
          <a:ext cx="464725" cy="4390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4715041" y="1177897"/>
        <a:ext cx="333004" cy="263443"/>
      </dsp:txXfrm>
    </dsp:sp>
    <dsp:sp modelId="{EC3D3185-58AC-4569-94A9-1A51B356786B}">
      <dsp:nvSpPr>
        <dsp:cNvPr id="0" name=""/>
        <dsp:cNvSpPr/>
      </dsp:nvSpPr>
      <dsp:spPr>
        <a:xfrm>
          <a:off x="5060090" y="1420814"/>
          <a:ext cx="1680870" cy="130095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Arial Rounded MT Bold" panose="020F0704030504030204" pitchFamily="34" charset="0"/>
            </a:rPr>
            <a:t>Comunidade escolar</a:t>
          </a:r>
          <a:endParaRPr lang="pt-PT" sz="1400" kern="1200" dirty="0">
            <a:latin typeface="Arial Rounded MT Bold" panose="020F0704030504030204" pitchFamily="34" charset="0"/>
          </a:endParaRPr>
        </a:p>
      </dsp:txBody>
      <dsp:txXfrm>
        <a:off x="5306248" y="1611334"/>
        <a:ext cx="1188554" cy="919912"/>
      </dsp:txXfrm>
    </dsp:sp>
    <dsp:sp modelId="{749E0378-38E1-49CD-A66E-1B3A930995B7}">
      <dsp:nvSpPr>
        <dsp:cNvPr id="0" name=""/>
        <dsp:cNvSpPr/>
      </dsp:nvSpPr>
      <dsp:spPr>
        <a:xfrm rot="10932154">
          <a:off x="3586165" y="1782795"/>
          <a:ext cx="1042803" cy="4390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 rot="10800000">
        <a:off x="3717837" y="1873140"/>
        <a:ext cx="911082" cy="263443"/>
      </dsp:txXfrm>
    </dsp:sp>
    <dsp:sp modelId="{EBCECFAA-7FC1-4D4D-A2E0-D215B8DE6845}">
      <dsp:nvSpPr>
        <dsp:cNvPr id="0" name=""/>
        <dsp:cNvSpPr/>
      </dsp:nvSpPr>
      <dsp:spPr>
        <a:xfrm>
          <a:off x="1275164" y="1277940"/>
          <a:ext cx="1821178" cy="130095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Arial Rounded MT Bold" panose="020F0704030504030204" pitchFamily="34" charset="0"/>
            </a:rPr>
            <a:t>Alunos</a:t>
          </a:r>
          <a:endParaRPr lang="pt-PT" sz="1400" kern="1200" dirty="0">
            <a:latin typeface="Arial Rounded MT Bold" panose="020F0704030504030204" pitchFamily="34" charset="0"/>
          </a:endParaRPr>
        </a:p>
      </dsp:txBody>
      <dsp:txXfrm>
        <a:off x="1541869" y="1468460"/>
        <a:ext cx="1287768" cy="919912"/>
      </dsp:txXfrm>
    </dsp:sp>
    <dsp:sp modelId="{A4C5C7E3-8266-4F70-9133-038BD7041F63}">
      <dsp:nvSpPr>
        <dsp:cNvPr id="0" name=""/>
        <dsp:cNvSpPr/>
      </dsp:nvSpPr>
      <dsp:spPr>
        <a:xfrm rot="19490415">
          <a:off x="2923560" y="1062286"/>
          <a:ext cx="360335" cy="4390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2933421" y="1181225"/>
        <a:ext cx="252235" cy="26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EF74-5455-44B8-9973-B618B3E325D0}" type="datetimeFigureOut">
              <a:rPr lang="pt-PT" smtClean="0"/>
              <a:pPr/>
              <a:t>22/02/2022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1BD2-B33F-4B59-A381-7D91CB64BC8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5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1254-252F-4530-B632-B50F6831CFFA}" type="datetimeFigureOut">
              <a:rPr lang="pt-PT" smtClean="0"/>
              <a:pPr/>
              <a:t>22/02/2022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91E55-4D72-4E20-AA06-8BEBC019FFF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277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Os agressores tendem </a:t>
            </a:r>
            <a:r>
              <a:rPr lang="pt-PT" dirty="0" smtClean="0"/>
              <a:t>a ser </a:t>
            </a:r>
            <a:r>
              <a:rPr lang="pt-PT" dirty="0" smtClean="0"/>
              <a:t>rejeitados.</a:t>
            </a:r>
            <a:r>
              <a:rPr lang="pt-PT" baseline="0" dirty="0" smtClean="0"/>
              <a:t> Po</a:t>
            </a:r>
            <a:r>
              <a:rPr lang="pt-PT" dirty="0" smtClean="0"/>
              <a:t>rém, podem </a:t>
            </a:r>
            <a:r>
              <a:rPr lang="pt-PT" dirty="0" smtClean="0"/>
              <a:t>ser populares</a:t>
            </a:r>
            <a:r>
              <a:rPr lang="pt-PT" baseline="0" dirty="0" smtClean="0"/>
              <a:t> se </a:t>
            </a:r>
            <a:r>
              <a:rPr lang="pt-PT" baseline="0" dirty="0" smtClean="0"/>
              <a:t>o contexto </a:t>
            </a:r>
            <a:r>
              <a:rPr lang="pt-PT" baseline="0" dirty="0" smtClean="0"/>
              <a:t>social em que estão inseridos valorizar a </a:t>
            </a:r>
            <a:r>
              <a:rPr lang="pt-PT" baseline="0" dirty="0" smtClean="0"/>
              <a:t>agressão.</a:t>
            </a:r>
            <a:endParaRPr lang="pt-PT" dirty="0" smtClean="0"/>
          </a:p>
          <a:p>
            <a:r>
              <a:rPr lang="pt-PT" dirty="0" smtClean="0"/>
              <a:t>A investigação</a:t>
            </a:r>
            <a:r>
              <a:rPr lang="pt-PT" baseline="0" dirty="0" smtClean="0"/>
              <a:t> tem apontado que os a</a:t>
            </a:r>
            <a:r>
              <a:rPr lang="pt-PT" dirty="0" smtClean="0"/>
              <a:t>gressores</a:t>
            </a:r>
            <a:r>
              <a:rPr lang="pt-PT" baseline="0" dirty="0" smtClean="0"/>
              <a:t> pertencem </a:t>
            </a:r>
            <a:r>
              <a:rPr lang="pt-PT" baseline="0" dirty="0" smtClean="0"/>
              <a:t>a f</a:t>
            </a:r>
            <a:r>
              <a:rPr lang="pt-PT" dirty="0" smtClean="0"/>
              <a:t>amílias que são caracterizadas</a:t>
            </a:r>
            <a:r>
              <a:rPr lang="pt-PT" baseline="0" dirty="0" smtClean="0"/>
              <a:t> como sendo</a:t>
            </a:r>
            <a:r>
              <a:rPr lang="pt-PT" dirty="0" smtClean="0"/>
              <a:t> pouco afectivas, com dificuldades em partilhar os seus sentimentos e com </a:t>
            </a:r>
            <a:r>
              <a:rPr lang="pt-PT" dirty="0" smtClean="0"/>
              <a:t>dificuldade</a:t>
            </a:r>
            <a:r>
              <a:rPr lang="pt-PT" baseline="0" dirty="0" smtClean="0"/>
              <a:t> em </a:t>
            </a:r>
            <a:r>
              <a:rPr lang="pt-PT" baseline="0" dirty="0" smtClean="0"/>
              <a:t>manter um relacionamento estável entre todos os seus membros</a:t>
            </a:r>
            <a:r>
              <a:rPr lang="pt-PT" dirty="0" smtClean="0"/>
              <a:t>;</a:t>
            </a:r>
          </a:p>
          <a:p>
            <a:r>
              <a:rPr lang="pt-PT" dirty="0" smtClean="0"/>
              <a:t>Os pais dos agressores </a:t>
            </a:r>
            <a:r>
              <a:rPr lang="pt-PT" dirty="0" smtClean="0"/>
              <a:t>com frequência</a:t>
            </a:r>
            <a:r>
              <a:rPr lang="pt-PT" baseline="0" dirty="0" smtClean="0"/>
              <a:t> utilizam </a:t>
            </a:r>
            <a:r>
              <a:rPr lang="pt-PT" baseline="0" dirty="0" smtClean="0"/>
              <a:t>a </a:t>
            </a:r>
            <a:r>
              <a:rPr lang="pt-PT" baseline="0" dirty="0" smtClean="0"/>
              <a:t>crítica, </a:t>
            </a:r>
            <a:r>
              <a:rPr lang="pt-PT" baseline="0" dirty="0" smtClean="0"/>
              <a:t>em vez do </a:t>
            </a:r>
            <a:r>
              <a:rPr lang="pt-PT" dirty="0" smtClean="0"/>
              <a:t>elogio.</a:t>
            </a:r>
            <a:r>
              <a:rPr lang="pt-PT" baseline="0" dirty="0" smtClean="0"/>
              <a:t> Tendem </a:t>
            </a:r>
            <a:r>
              <a:rPr lang="pt-PT" baseline="0" dirty="0" smtClean="0"/>
              <a:t>ainda a </a:t>
            </a:r>
            <a:r>
              <a:rPr lang="pt-PT" baseline="0" dirty="0" smtClean="0"/>
              <a:t>usar regras de disciplina inconsistentes e </a:t>
            </a:r>
            <a:r>
              <a:rPr lang="pt-PT" baseline="0" dirty="0" smtClean="0"/>
              <a:t>sem seguimento. O seu padrão </a:t>
            </a:r>
            <a:r>
              <a:rPr lang="pt-PT" baseline="0" dirty="0" smtClean="0"/>
              <a:t>de disciplina </a:t>
            </a:r>
            <a:r>
              <a:rPr lang="pt-PT" baseline="0" dirty="0" smtClean="0"/>
              <a:t>carateriza-se pelas punições e a rigidez, e o uso dos </a:t>
            </a:r>
            <a:r>
              <a:rPr lang="pt-PT" baseline="0" dirty="0" smtClean="0"/>
              <a:t>castigos físicos </a:t>
            </a:r>
            <a:r>
              <a:rPr lang="pt-PT" baseline="0" dirty="0" smtClean="0"/>
              <a:t>costuma ser </a:t>
            </a:r>
            <a:r>
              <a:rPr lang="pt-PT" baseline="0" dirty="0" smtClean="0"/>
              <a:t>muito </a:t>
            </a:r>
            <a:r>
              <a:rPr lang="pt-PT" baseline="0" dirty="0" smtClean="0"/>
              <a:t>comum.</a:t>
            </a:r>
            <a:endParaRPr lang="pt-P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As vítimas sofrem </a:t>
            </a:r>
            <a:r>
              <a:rPr lang="pt-PT" dirty="0" smtClean="0"/>
              <a:t>de rejeição por parte dos pares,</a:t>
            </a:r>
            <a:r>
              <a:rPr lang="pt-PT" baseline="0" dirty="0" smtClean="0"/>
              <a:t> têm </a:t>
            </a:r>
            <a:r>
              <a:rPr lang="pt-PT" baseline="0" dirty="0" smtClean="0"/>
              <a:t>poucos ou nenhuns </a:t>
            </a:r>
            <a:r>
              <a:rPr lang="pt-PT" baseline="0" dirty="0" smtClean="0"/>
              <a:t>amigos e grande dificuldade </a:t>
            </a:r>
            <a:r>
              <a:rPr lang="pt-PT" baseline="0" dirty="0" smtClean="0"/>
              <a:t>em fazer amizades.</a:t>
            </a:r>
            <a:endParaRPr lang="pt-P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Os pais tendem a ser </a:t>
            </a:r>
            <a:r>
              <a:rPr lang="pt-PT" baseline="0" dirty="0" err="1" smtClean="0"/>
              <a:t>superprotetores</a:t>
            </a:r>
            <a:r>
              <a:rPr lang="pt-PT" baseline="0" dirty="0" smtClean="0"/>
              <a:t> </a:t>
            </a:r>
            <a:r>
              <a:rPr lang="pt-PT" baseline="0" dirty="0" smtClean="0"/>
              <a:t>e a promover a dependência dos </a:t>
            </a:r>
            <a:r>
              <a:rPr lang="pt-PT" baseline="0" dirty="0" smtClean="0"/>
              <a:t>filhos.</a:t>
            </a:r>
            <a:endParaRPr lang="pt-P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No entanto outros estudos indicam que o grupo das vítimas não difere do grupo </a:t>
            </a:r>
            <a:r>
              <a:rPr lang="pt-PT" baseline="0" dirty="0" smtClean="0"/>
              <a:t>típico </a:t>
            </a:r>
            <a:r>
              <a:rPr lang="pt-PT" baseline="0" dirty="0" smtClean="0"/>
              <a:t>em nenhuma variável do ambiente familiar.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5D73E-AFEE-46E6-9308-66EA5F8E28E4}" type="slidenum">
              <a:rPr lang="es-ES"/>
              <a:pPr/>
              <a:t>21</a:t>
            </a:fld>
            <a:endParaRPr lang="es-E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800" b="0" dirty="0" smtClean="0"/>
              <a:t>Se </a:t>
            </a:r>
            <a:r>
              <a:rPr lang="es-ES" sz="800" b="0" dirty="0" err="1" smtClean="0"/>
              <a:t>bem</a:t>
            </a:r>
            <a:r>
              <a:rPr lang="es-ES" sz="800" b="0" dirty="0" smtClean="0"/>
              <a:t> que até </a:t>
            </a:r>
            <a:r>
              <a:rPr lang="es-ES" sz="800" b="0" dirty="0" err="1" smtClean="0"/>
              <a:t>aqui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analisámos</a:t>
            </a:r>
            <a:r>
              <a:rPr lang="es-ES" sz="800" b="0" dirty="0" smtClean="0"/>
              <a:t> os </a:t>
            </a:r>
            <a:r>
              <a:rPr lang="es-ES" sz="800" b="0" dirty="0" err="1" smtClean="0"/>
              <a:t>fatores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individuais</a:t>
            </a:r>
            <a:r>
              <a:rPr lang="es-ES" sz="800" b="0" dirty="0" smtClean="0"/>
              <a:t> que </a:t>
            </a:r>
            <a:r>
              <a:rPr lang="es-ES" sz="800" b="0" dirty="0" err="1" smtClean="0"/>
              <a:t>explicam</a:t>
            </a:r>
            <a:r>
              <a:rPr lang="es-ES" sz="800" b="0" dirty="0" smtClean="0"/>
              <a:t> que </a:t>
            </a:r>
            <a:r>
              <a:rPr lang="es-ES" sz="800" b="0" dirty="0" err="1" smtClean="0"/>
              <a:t>algumas</a:t>
            </a:r>
            <a:r>
              <a:rPr lang="es-ES" sz="800" b="0" dirty="0" smtClean="0"/>
              <a:t> características </a:t>
            </a:r>
            <a:r>
              <a:rPr lang="es-ES" sz="800" b="0" dirty="0" err="1" smtClean="0"/>
              <a:t>comportamentais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predispõem</a:t>
            </a:r>
            <a:r>
              <a:rPr lang="es-ES" sz="800" b="0" dirty="0" smtClean="0"/>
              <a:t> a ser-se  </a:t>
            </a:r>
            <a:r>
              <a:rPr lang="es-ES" sz="800" b="0" dirty="0" err="1" smtClean="0"/>
              <a:t>agressor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ou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vítima</a:t>
            </a:r>
            <a:r>
              <a:rPr lang="es-ES" sz="800" b="0" dirty="0" smtClean="0"/>
              <a:t>, </a:t>
            </a:r>
            <a:r>
              <a:rPr lang="es-ES" sz="800" b="0" dirty="0" err="1" smtClean="0"/>
              <a:t>há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fatores</a:t>
            </a:r>
            <a:r>
              <a:rPr lang="es-ES" sz="800" b="0" dirty="0" smtClean="0"/>
              <a:t> de contexto que </a:t>
            </a:r>
            <a:r>
              <a:rPr lang="es-ES" sz="800" b="0" dirty="0" err="1" smtClean="0"/>
              <a:t>podem</a:t>
            </a:r>
            <a:r>
              <a:rPr lang="es-ES" sz="800" b="0" baseline="0" dirty="0" smtClean="0"/>
              <a:t> </a:t>
            </a:r>
            <a:r>
              <a:rPr lang="es-ES" sz="800" b="0" baseline="0" dirty="0" err="1" smtClean="0"/>
              <a:t>despoletar</a:t>
            </a:r>
            <a:r>
              <a:rPr lang="es-ES" sz="800" b="0" dirty="0" smtClean="0"/>
              <a:t>,</a:t>
            </a:r>
            <a:r>
              <a:rPr lang="es-ES" sz="800" b="0" baseline="0" dirty="0" smtClean="0"/>
              <a:t> </a:t>
            </a:r>
            <a:r>
              <a:rPr lang="es-ES" sz="800" b="0" baseline="0" dirty="0" err="1" smtClean="0"/>
              <a:t>reforçar</a:t>
            </a:r>
            <a:r>
              <a:rPr lang="es-ES" sz="800" b="0" baseline="0" dirty="0" smtClean="0"/>
              <a:t>, </a:t>
            </a:r>
            <a:r>
              <a:rPr lang="es-ES" sz="800" b="0" baseline="0" dirty="0" err="1" smtClean="0"/>
              <a:t>manter</a:t>
            </a:r>
            <a:r>
              <a:rPr lang="es-ES" sz="800" b="0" baseline="0" dirty="0" smtClean="0"/>
              <a:t> e agravar </a:t>
            </a:r>
            <a:r>
              <a:rPr lang="es-ES" sz="800" b="0" dirty="0" smtClean="0"/>
              <a:t>o fenómeno (</a:t>
            </a:r>
            <a:r>
              <a:rPr lang="es-ES" sz="800" b="0" dirty="0" err="1" smtClean="0"/>
              <a:t>não</a:t>
            </a:r>
            <a:r>
              <a:rPr lang="es-ES" sz="800" b="0" dirty="0" smtClean="0"/>
              <a:t> </a:t>
            </a:r>
            <a:r>
              <a:rPr lang="es-ES" sz="800" b="0" dirty="0" err="1" smtClean="0"/>
              <a:t>são</a:t>
            </a:r>
            <a:r>
              <a:rPr lang="es-ES" sz="800" b="0" dirty="0" smtClean="0"/>
              <a:t> causas exclusivas, mas </a:t>
            </a:r>
            <a:r>
              <a:rPr lang="es-ES" sz="800" b="0" dirty="0" err="1" smtClean="0"/>
              <a:t>podem</a:t>
            </a:r>
            <a:r>
              <a:rPr lang="es-ES" sz="800" b="0" dirty="0" smtClean="0"/>
              <a:t> contribuir e </a:t>
            </a:r>
            <a:r>
              <a:rPr lang="es-ES" sz="800" b="0" dirty="0" err="1" smtClean="0"/>
              <a:t>somar</a:t>
            </a:r>
            <a:r>
              <a:rPr lang="es-ES" sz="800" b="0" dirty="0" smtClean="0"/>
              <a:t>-se</a:t>
            </a:r>
            <a:r>
              <a:rPr lang="es-ES" sz="800" b="0" baseline="0" dirty="0" smtClean="0"/>
              <a:t> </a:t>
            </a:r>
            <a:r>
              <a:rPr lang="es-ES" sz="800" b="0" baseline="0" dirty="0" err="1" smtClean="0"/>
              <a:t>ao</a:t>
            </a:r>
            <a:r>
              <a:rPr lang="es-ES" sz="800" b="0" baseline="0" dirty="0" smtClean="0"/>
              <a:t> </a:t>
            </a:r>
            <a:r>
              <a:rPr lang="es-ES" sz="800" b="0" dirty="0" err="1" smtClean="0"/>
              <a:t>efeito</a:t>
            </a:r>
            <a:r>
              <a:rPr lang="es-ES" sz="800" b="0" dirty="0" smtClean="0"/>
              <a:t> das características </a:t>
            </a:r>
            <a:r>
              <a:rPr lang="es-ES" sz="800" b="0" dirty="0" err="1" smtClean="0"/>
              <a:t>individuais</a:t>
            </a:r>
            <a:r>
              <a:rPr lang="es-ES" sz="800" b="0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es-ES" sz="800" b="0" dirty="0" smtClean="0"/>
              <a:t>De modo que, </a:t>
            </a:r>
            <a:r>
              <a:rPr lang="es-ES" sz="800" b="0" dirty="0" smtClean="0">
                <a:solidFill>
                  <a:srgbClr val="9966FF"/>
                </a:solidFill>
                <a:latin typeface="NewsGotTLig" pitchFamily="2" charset="0"/>
              </a:rPr>
              <a:t>as </a:t>
            </a:r>
            <a:r>
              <a:rPr lang="es-ES" sz="800" b="0" dirty="0" err="1" smtClean="0">
                <a:solidFill>
                  <a:srgbClr val="9966FF"/>
                </a:solidFill>
                <a:latin typeface="NewsGotTLig" pitchFamily="2" charset="0"/>
              </a:rPr>
              <a:t>explicações</a:t>
            </a:r>
            <a:r>
              <a:rPr lang="es-ES" sz="800" b="0" dirty="0" smtClean="0">
                <a:solidFill>
                  <a:srgbClr val="9966FF"/>
                </a:solidFill>
                <a:latin typeface="NewsGotTLig" pitchFamily="2" charset="0"/>
              </a:rPr>
              <a:t> da </a:t>
            </a:r>
            <a:r>
              <a:rPr lang="es-ES" sz="800" b="0" dirty="0" err="1" smtClean="0">
                <a:solidFill>
                  <a:srgbClr val="9966FF"/>
                </a:solidFill>
                <a:latin typeface="NewsGotTLig" pitchFamily="2" charset="0"/>
              </a:rPr>
              <a:t>vitimização</a:t>
            </a:r>
            <a:r>
              <a:rPr lang="es-ES" sz="800" b="0" dirty="0" smtClean="0">
                <a:solidFill>
                  <a:srgbClr val="9966FF"/>
                </a:solidFill>
                <a:latin typeface="NewsGotTLig" pitchFamily="2" charset="0"/>
              </a:rPr>
              <a:t> nos grupos de pares </a:t>
            </a:r>
            <a:r>
              <a:rPr lang="es-ES" sz="800" b="0" dirty="0" err="1" smtClean="0">
                <a:solidFill>
                  <a:srgbClr val="9966FF"/>
                </a:solidFill>
                <a:latin typeface="NewsGotTLig" pitchFamily="2" charset="0"/>
              </a:rPr>
              <a:t>devem</a:t>
            </a:r>
            <a:r>
              <a:rPr lang="es-ES" sz="800" b="0" dirty="0" smtClean="0">
                <a:solidFill>
                  <a:srgbClr val="9966FF"/>
                </a:solidFill>
                <a:latin typeface="NewsGotTLig" pitchFamily="2" charset="0"/>
              </a:rPr>
              <a:t> contemplar: </a:t>
            </a:r>
          </a:p>
          <a:p>
            <a:pPr>
              <a:lnSpc>
                <a:spcPct val="80000"/>
              </a:lnSpc>
            </a:pPr>
            <a:r>
              <a:rPr lang="es-ES" sz="1000" b="0" dirty="0" smtClean="0">
                <a:solidFill>
                  <a:srgbClr val="4D4D4D"/>
                </a:solidFill>
                <a:latin typeface="NewsGotTLig" pitchFamily="2" charset="0"/>
              </a:rPr>
              <a:t>- Os </a:t>
            </a:r>
            <a:r>
              <a:rPr lang="es-ES" sz="1000" b="0" dirty="0" err="1" smtClean="0">
                <a:solidFill>
                  <a:srgbClr val="4D4D4D"/>
                </a:solidFill>
                <a:latin typeface="NewsGotTLig" pitchFamily="2" charset="0"/>
              </a:rPr>
              <a:t>processos</a:t>
            </a:r>
            <a:r>
              <a:rPr lang="es-ES" sz="1000" b="0" dirty="0" smtClean="0">
                <a:solidFill>
                  <a:srgbClr val="4D4D4D"/>
                </a:solidFill>
                <a:latin typeface="NewsGotTLig" pitchFamily="2" charset="0"/>
              </a:rPr>
              <a:t> socio-cognitivos (</a:t>
            </a:r>
            <a:r>
              <a:rPr lang="es-ES" sz="1000" b="0" dirty="0" err="1" smtClean="0">
                <a:solidFill>
                  <a:srgbClr val="4D4D4D"/>
                </a:solidFill>
                <a:latin typeface="NewsGotTLig" pitchFamily="2" charset="0"/>
              </a:rPr>
              <a:t>justificação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das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agressões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;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minimização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das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agressões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e das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suas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consequências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; i.e., ‘’é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só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uma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brincadeirinha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’’;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aprovação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das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agressões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ou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desculpabilização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dos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agressores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;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desumanização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e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culpabilização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vítima</a:t>
            </a: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;  </a:t>
            </a:r>
            <a:r>
              <a:rPr lang="es-ES" sz="1000" b="0" dirty="0" smtClean="0">
                <a:solidFill>
                  <a:srgbClr val="4D4D4D"/>
                </a:solidFill>
                <a:latin typeface="NewsGotTLig" pitchFamily="2" charset="0"/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000" b="0" baseline="0" dirty="0" smtClean="0">
                <a:solidFill>
                  <a:srgbClr val="4D4D4D"/>
                </a:solidFill>
                <a:latin typeface="NewsGotTLig" pitchFamily="2" charset="0"/>
              </a:rPr>
              <a:t> Os </a:t>
            </a:r>
            <a:r>
              <a:rPr lang="es-ES" sz="10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p</a:t>
            </a:r>
            <a:r>
              <a:rPr lang="es-ES" sz="1000" b="0" dirty="0" err="1" smtClean="0">
                <a:solidFill>
                  <a:srgbClr val="4D4D4D"/>
                </a:solidFill>
                <a:latin typeface="NewsGotTLig" pitchFamily="2" charset="0"/>
              </a:rPr>
              <a:t>rocessos</a:t>
            </a:r>
            <a:r>
              <a:rPr lang="es-ES" sz="1000" b="0" dirty="0" smtClean="0">
                <a:solidFill>
                  <a:srgbClr val="4D4D4D"/>
                </a:solidFill>
                <a:latin typeface="NewsGotTLig" pitchFamily="2" charset="0"/>
              </a:rPr>
              <a:t> de grupo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(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contágio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,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atribuição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e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difusão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responsabilidade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; i.e., ‘’toda a gente faz’’ ...’’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é nada que os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outros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façam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’’)</a:t>
            </a:r>
            <a:endParaRPr lang="es-ES" sz="800" b="0" dirty="0" smtClean="0">
              <a:solidFill>
                <a:srgbClr val="4D4D4D"/>
              </a:solidFill>
              <a:latin typeface="NewsGotTLig" pitchFamily="2" charset="0"/>
            </a:endParaRPr>
          </a:p>
          <a:p>
            <a:pPr>
              <a:lnSpc>
                <a:spcPct val="80000"/>
              </a:lnSpc>
            </a:pPr>
            <a:endParaRPr lang="es-ES" sz="800" b="0" dirty="0" smtClean="0">
              <a:solidFill>
                <a:srgbClr val="4D4D4D"/>
              </a:solidFill>
              <a:latin typeface="NewsGotTLig" pitchFamily="2" charset="0"/>
            </a:endParaRPr>
          </a:p>
          <a:p>
            <a:pPr>
              <a:lnSpc>
                <a:spcPct val="80000"/>
              </a:lnSpc>
            </a:pPr>
            <a:endParaRPr lang="es-ES" sz="800" b="0" dirty="0" smtClean="0"/>
          </a:p>
          <a:p>
            <a:pPr>
              <a:lnSpc>
                <a:spcPct val="80000"/>
              </a:lnSpc>
            </a:pPr>
            <a:r>
              <a:rPr lang="es-ES" sz="800" b="1" dirty="0" smtClean="0"/>
              <a:t>A vida social na </a:t>
            </a:r>
            <a:r>
              <a:rPr lang="es-ES" sz="800" b="1" dirty="0" err="1" smtClean="0"/>
              <a:t>escola</a:t>
            </a:r>
            <a:r>
              <a:rPr lang="es-ES" sz="800" b="1" dirty="0" smtClean="0"/>
              <a:t> </a:t>
            </a:r>
            <a:r>
              <a:rPr lang="es-ES" sz="800" b="1" dirty="0" err="1" smtClean="0"/>
              <a:t>desenvolve</a:t>
            </a:r>
            <a:r>
              <a:rPr lang="es-ES" sz="800" b="1" dirty="0" smtClean="0"/>
              <a:t>-se em grupo: </a:t>
            </a:r>
            <a:r>
              <a:rPr lang="es-ES" sz="800" b="1" dirty="0" err="1" smtClean="0"/>
              <a:t>pertencer</a:t>
            </a:r>
            <a:r>
              <a:rPr lang="es-ES" sz="800" b="1" dirty="0" smtClean="0"/>
              <a:t> e ter </a:t>
            </a:r>
            <a:r>
              <a:rPr lang="es-ES" sz="800" b="1" dirty="0" err="1" smtClean="0"/>
              <a:t>um</a:t>
            </a:r>
            <a:r>
              <a:rPr lang="es-ES" sz="800" b="1" dirty="0" smtClean="0"/>
              <a:t> estatuto no grupo </a:t>
            </a:r>
            <a:r>
              <a:rPr lang="es-ES" sz="800" b="1" dirty="0" err="1" smtClean="0"/>
              <a:t>são</a:t>
            </a:r>
            <a:r>
              <a:rPr lang="es-ES" sz="800" b="1" dirty="0" smtClean="0"/>
              <a:t> </a:t>
            </a:r>
            <a:r>
              <a:rPr lang="es-ES" sz="800" b="1" dirty="0" err="1" smtClean="0"/>
              <a:t>referências</a:t>
            </a:r>
            <a:r>
              <a:rPr lang="es-ES" sz="800" b="1" dirty="0" smtClean="0"/>
              <a:t> importantes no </a:t>
            </a:r>
            <a:r>
              <a:rPr lang="es-ES" sz="800" b="1" dirty="0" err="1" smtClean="0"/>
              <a:t>desenvolvimento</a:t>
            </a:r>
            <a:r>
              <a:rPr lang="es-ES" sz="800" b="1" dirty="0" smtClean="0"/>
              <a:t> social. </a:t>
            </a:r>
            <a:endParaRPr lang="es-ES" sz="800" b="1" dirty="0" smtClean="0"/>
          </a:p>
          <a:p>
            <a:pPr>
              <a:lnSpc>
                <a:spcPct val="80000"/>
              </a:lnSpc>
            </a:pP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estabilidade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destes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grupos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é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má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em si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mesma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é facilitadora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estruturação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hierárquica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 grupo,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formação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amizades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emergência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papéis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sociais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atribuição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estatutos asociados a diferentes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graus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popularidade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prestígio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social. Por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sua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vez, 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processos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comparação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social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importantes mecanismos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reforço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identidade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social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pessoal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.  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existência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vários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grupos favorece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a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construção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identidade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social e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pessoal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, facilitando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situações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 que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possibilitam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seus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membros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verem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-se a si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próprios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qualidades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que 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distinguem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outros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enaltecidas (o fenómeno de grupo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se limita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Benfica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Porto…).</a:t>
            </a:r>
          </a:p>
          <a:p>
            <a:pPr>
              <a:lnSpc>
                <a:spcPct val="80000"/>
              </a:lnSpc>
            </a:pPr>
            <a:endParaRPr lang="es-ES" sz="800" b="0" dirty="0" smtClean="0"/>
          </a:p>
          <a:p>
            <a:pPr>
              <a:lnSpc>
                <a:spcPct val="80000"/>
              </a:lnSpc>
            </a:pP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Mas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atenção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distância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vai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comparação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características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sociais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surgimento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estereótipos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preconceitos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dos grupos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rivais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é curta.</a:t>
            </a:r>
          </a:p>
          <a:p>
            <a:pPr>
              <a:lnSpc>
                <a:spcPct val="80000"/>
              </a:lnSpc>
            </a:pP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estudos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experimentais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Sheriff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nos anos 60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evidenciaram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como é fácil manipular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induzir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esses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prejuízos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. Por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exemplo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o controlo dos recursos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induz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à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competitividade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rivalidade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intergrupal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ou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ainda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como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eleger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um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inimigo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comum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pode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fazer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que os grupos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canalizem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sua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hostilidade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para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um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bode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expiatório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.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14-15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anos,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os distintos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grupos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rapazes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‘mitras’ e ‘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gunas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’,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rivalizam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os ‘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betos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’ para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serem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vistos pelas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r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aparigas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atraentes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. 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confrontos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(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necesariamente violentos)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permite-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lhes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ganhar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poder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e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estatuto. Pelo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contrario,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precisamente os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membros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 grupo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manifestam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dificuldade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em integrar-se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num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grupo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ficam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numa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posição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desamparo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vulnerabilidade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. 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suas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características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pessoais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fazem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ninguém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se preocupe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muito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eles e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uma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agressão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dificilmente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seja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reprovada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nalguns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casos até é vista como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uma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lição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merecida.  </a:t>
            </a:r>
          </a:p>
          <a:p>
            <a:pPr>
              <a:lnSpc>
                <a:spcPct val="80000"/>
              </a:lnSpc>
            </a:pPr>
            <a:endParaRPr lang="es-ES" sz="800" b="0" dirty="0" smtClean="0">
              <a:solidFill>
                <a:srgbClr val="4D4D4D"/>
              </a:solidFill>
              <a:latin typeface="NewsGotTLig" pitchFamily="2" charset="0"/>
            </a:endParaRPr>
          </a:p>
          <a:p>
            <a:pPr>
              <a:lnSpc>
                <a:spcPct val="80000"/>
              </a:lnSpc>
            </a:pP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Na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hierarquia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social,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vítimas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ocupam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o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nível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inferior; vistas como os/as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têm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mais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medo e menos poder,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isso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facilita que 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agressões</a:t>
            </a:r>
            <a:endParaRPr lang="es-ES" sz="800" b="0" dirty="0" smtClean="0">
              <a:solidFill>
                <a:srgbClr val="4D4D4D"/>
              </a:solidFill>
              <a:latin typeface="NewsGotTLig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sejam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minimizadas por </a:t>
            </a:r>
            <a:r>
              <a:rPr lang="es-ES" sz="800" b="0" u="sng" dirty="0" smtClean="0">
                <a:solidFill>
                  <a:srgbClr val="4D4D4D"/>
                </a:solidFill>
                <a:latin typeface="NewsGotTLig" pitchFamily="2" charset="0"/>
              </a:rPr>
              <a:t>menores e adultos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(“…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era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só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na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brincadeira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” “é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próprio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coisas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miúdos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”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ou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a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atribuir-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lhes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outro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sentido (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reestruturação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cognitva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desculpabilização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agressor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“demos-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lhe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uma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lição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…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mais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musculada,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houve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maus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tratos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”. </a:t>
            </a:r>
            <a:endParaRPr lang="es-ES" sz="800" b="0" dirty="0" smtClean="0">
              <a:solidFill>
                <a:srgbClr val="4D4D4D"/>
              </a:solidFill>
              <a:latin typeface="NewsGotTLig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Com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muita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frequência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ainda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verifica-se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uma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p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erceção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distorcida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vítima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 que é vista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como diferente,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sem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atrativos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e relativamente fácil de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‘pegar’.</a:t>
            </a:r>
            <a:endParaRPr lang="es-ES" sz="800" b="0" dirty="0" smtClean="0">
              <a:solidFill>
                <a:srgbClr val="4D4D4D"/>
              </a:solidFill>
              <a:latin typeface="NewsGotTLig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Neste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tipo de </a:t>
            </a:r>
            <a:r>
              <a:rPr lang="es-ES" sz="800" b="0" baseline="0" dirty="0" err="1" smtClean="0">
                <a:solidFill>
                  <a:srgbClr val="4D4D4D"/>
                </a:solidFill>
                <a:latin typeface="NewsGotTLig" pitchFamily="2" charset="0"/>
              </a:rPr>
              <a:t>cenários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,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força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 grupo e o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isolamento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vítima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facilitam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as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agressões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por parte de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qualquer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membro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do grupo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sob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pretexto que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ninguém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gosta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daquele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/a</a:t>
            </a:r>
            <a:r>
              <a:rPr lang="es-ES" sz="800" b="0" baseline="0" dirty="0" smtClean="0">
                <a:solidFill>
                  <a:srgbClr val="4D4D4D"/>
                </a:solidFill>
                <a:latin typeface="NewsGotTLig" pitchFamily="2" charset="0"/>
              </a:rPr>
              <a:t> colega/aluno/a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!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agressão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é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assim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justificada e a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responsbilidade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0" dirty="0" err="1" smtClean="0">
                <a:solidFill>
                  <a:srgbClr val="4D4D4D"/>
                </a:solidFill>
                <a:latin typeface="NewsGotTLig" pitchFamily="2" charset="0"/>
              </a:rPr>
              <a:t>diluída</a:t>
            </a:r>
            <a:r>
              <a:rPr lang="es-ES" sz="800" b="0" dirty="0" smtClean="0">
                <a:solidFill>
                  <a:srgbClr val="4D4D4D"/>
                </a:solidFill>
                <a:latin typeface="NewsGotTLig" pitchFamily="2" charset="0"/>
              </a:rPr>
              <a:t> entre todos. 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E</a:t>
            </a:r>
            <a:r>
              <a:rPr lang="es-ES" sz="800" b="1" baseline="0" dirty="0" smtClean="0">
                <a:solidFill>
                  <a:srgbClr val="4D4D4D"/>
                </a:solidFill>
                <a:latin typeface="NewsGotTLig" pitchFamily="2" charset="0"/>
              </a:rPr>
              <a:t> a </a:t>
            </a:r>
            <a:r>
              <a:rPr lang="es-ES" sz="800" b="1" baseline="0" dirty="0" err="1" smtClean="0">
                <a:solidFill>
                  <a:srgbClr val="4D4D4D"/>
                </a:solidFill>
                <a:latin typeface="NewsGotTLig" pitchFamily="2" charset="0"/>
              </a:rPr>
              <a:t>probabilidade</a:t>
            </a:r>
            <a:r>
              <a:rPr lang="es-ES" sz="800" b="1" baseline="0" dirty="0" smtClean="0">
                <a:solidFill>
                  <a:srgbClr val="4D4D4D"/>
                </a:solidFill>
                <a:latin typeface="NewsGotTLig" pitchFamily="2" charset="0"/>
              </a:rPr>
              <a:t> é grande de que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ninguém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censure a</a:t>
            </a:r>
            <a:r>
              <a:rPr lang="es-ES" sz="800" b="1" baseline="0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baseline="0" dirty="0" err="1" smtClean="0">
                <a:solidFill>
                  <a:srgbClr val="4D4D4D"/>
                </a:solidFill>
                <a:latin typeface="NewsGotTLig" pitchFamily="2" charset="0"/>
              </a:rPr>
              <a:t>agressão</a:t>
            </a:r>
            <a:r>
              <a:rPr lang="es-ES" sz="800" b="1" baseline="0" dirty="0" smtClean="0">
                <a:solidFill>
                  <a:srgbClr val="4D4D4D"/>
                </a:solidFill>
                <a:latin typeface="NewsGotTLig" pitchFamily="2" charset="0"/>
              </a:rPr>
              <a:t>, 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e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há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mesmo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provocações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que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são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estratégias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muito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eficazes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para 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enaltecer o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orgulho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do grupo (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não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só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partidas de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futebol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respondem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a esta </a:t>
            </a:r>
            <a:r>
              <a:rPr lang="es-ES" sz="800" b="1" dirty="0" err="1" smtClean="0">
                <a:solidFill>
                  <a:srgbClr val="4D4D4D"/>
                </a:solidFill>
                <a:latin typeface="NewsGotTLig" pitchFamily="2" charset="0"/>
              </a:rPr>
              <a:t>função</a:t>
            </a:r>
            <a:r>
              <a:rPr lang="es-ES" sz="800" b="1" dirty="0" smtClean="0">
                <a:solidFill>
                  <a:srgbClr val="4D4D4D"/>
                </a:solidFill>
                <a:latin typeface="NewsGotTLig" pitchFamily="2" charset="0"/>
              </a:rPr>
              <a:t> :)</a:t>
            </a:r>
            <a:endParaRPr lang="es-ES" sz="800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>
                <a:latin typeface="Calibri" pitchFamily="34" charset="0"/>
              </a:rPr>
              <a:t>Cada grupo define a nível do espaço escolar o seu território. </a:t>
            </a:r>
            <a:r>
              <a:rPr lang="pt-PT" sz="1200" dirty="0" smtClean="0">
                <a:latin typeface="Calibri" pitchFamily="34" charset="0"/>
              </a:rPr>
              <a:t>O</a:t>
            </a:r>
            <a:r>
              <a:rPr lang="pt-PT" sz="1200" baseline="0" dirty="0" smtClean="0">
                <a:latin typeface="Calibri" pitchFamily="34" charset="0"/>
              </a:rPr>
              <a:t> mais habitual é ver-se</a:t>
            </a:r>
            <a:r>
              <a:rPr lang="pt-PT" sz="1200" dirty="0" smtClean="0">
                <a:latin typeface="Calibri" pitchFamily="34" charset="0"/>
              </a:rPr>
              <a:t>, </a:t>
            </a:r>
            <a:r>
              <a:rPr lang="pt-PT" sz="1200" dirty="0" smtClean="0">
                <a:latin typeface="Calibri" pitchFamily="34" charset="0"/>
              </a:rPr>
              <a:t>nos intervalos, </a:t>
            </a:r>
            <a:r>
              <a:rPr lang="pt-PT" sz="1200" dirty="0" smtClean="0">
                <a:latin typeface="Calibri" pitchFamily="34" charset="0"/>
              </a:rPr>
              <a:t>a maioria dos </a:t>
            </a:r>
            <a:r>
              <a:rPr lang="pt-PT" sz="1200" dirty="0" smtClean="0">
                <a:latin typeface="Calibri" pitchFamily="34" charset="0"/>
              </a:rPr>
              <a:t>alunos </a:t>
            </a:r>
            <a:r>
              <a:rPr lang="pt-PT" sz="1200" dirty="0" smtClean="0">
                <a:latin typeface="Calibri" pitchFamily="34" charset="0"/>
              </a:rPr>
              <a:t>“andarem </a:t>
            </a:r>
            <a:r>
              <a:rPr lang="pt-PT" sz="1200" dirty="0" smtClean="0">
                <a:latin typeface="Calibri" pitchFamily="34" charset="0"/>
              </a:rPr>
              <a:t>ás voltas pela escola</a:t>
            </a:r>
            <a:r>
              <a:rPr lang="pt-PT" sz="1200" dirty="0" smtClean="0">
                <a:latin typeface="Calibri" pitchFamily="34" charset="0"/>
              </a:rPr>
              <a:t>”</a:t>
            </a:r>
            <a:r>
              <a:rPr lang="pt-PT" sz="1200" baseline="0" dirty="0" smtClean="0">
                <a:latin typeface="Calibri" pitchFamily="34" charset="0"/>
              </a:rPr>
              <a:t> enquanto</a:t>
            </a:r>
            <a:r>
              <a:rPr lang="pt-PT" sz="1200" dirty="0" smtClean="0">
                <a:latin typeface="Calibri" pitchFamily="34" charset="0"/>
              </a:rPr>
              <a:t> </a:t>
            </a:r>
            <a:r>
              <a:rPr lang="pt-PT" sz="1200" dirty="0" smtClean="0">
                <a:latin typeface="Calibri" pitchFamily="34" charset="0"/>
              </a:rPr>
              <a:t>os </a:t>
            </a:r>
            <a:r>
              <a:rPr lang="pt-PT" sz="1200" dirty="0" smtClean="0">
                <a:latin typeface="Calibri" pitchFamily="34" charset="0"/>
              </a:rPr>
              <a:t>alunos, que com frequência são o alvo de humilhações de colegas</a:t>
            </a:r>
            <a:r>
              <a:rPr lang="pt-PT" sz="1200" baseline="0" dirty="0" smtClean="0">
                <a:latin typeface="Calibri" pitchFamily="34" charset="0"/>
              </a:rPr>
              <a:t> </a:t>
            </a:r>
            <a:r>
              <a:rPr lang="pt-PT" sz="1200" dirty="0" smtClean="0">
                <a:latin typeface="Calibri" pitchFamily="34" charset="0"/>
              </a:rPr>
              <a:t>permanecem </a:t>
            </a:r>
            <a:r>
              <a:rPr lang="pt-PT" sz="1200" dirty="0" smtClean="0">
                <a:latin typeface="Calibri" pitchFamily="34" charset="0"/>
              </a:rPr>
              <a:t>nos </a:t>
            </a:r>
            <a:r>
              <a:rPr lang="pt-PT" sz="1200" dirty="0" smtClean="0">
                <a:latin typeface="Calibri" pitchFamily="34" charset="0"/>
              </a:rPr>
              <a:t>pisos nos corredores</a:t>
            </a:r>
            <a:r>
              <a:rPr lang="pt-PT" sz="1200" baseline="0" dirty="0" smtClean="0">
                <a:latin typeface="Calibri" pitchFamily="34" charset="0"/>
              </a:rPr>
              <a:t> ou</a:t>
            </a:r>
            <a:r>
              <a:rPr lang="pt-PT" sz="1200" dirty="0" smtClean="0">
                <a:latin typeface="Calibri" pitchFamily="34" charset="0"/>
              </a:rPr>
              <a:t> </a:t>
            </a:r>
            <a:r>
              <a:rPr lang="pt-PT" sz="1200" dirty="0" smtClean="0">
                <a:latin typeface="Calibri" pitchFamily="34" charset="0"/>
              </a:rPr>
              <a:t>em locais </a:t>
            </a:r>
            <a:r>
              <a:rPr lang="pt-PT" sz="1200" dirty="0" smtClean="0">
                <a:latin typeface="Calibri" pitchFamily="34" charset="0"/>
              </a:rPr>
              <a:t>específicos.</a:t>
            </a:r>
            <a:r>
              <a:rPr lang="pt-PT" sz="1200" baseline="0" dirty="0" smtClean="0">
                <a:latin typeface="Calibri" pitchFamily="34" charset="0"/>
              </a:rPr>
              <a:t> P</a:t>
            </a:r>
            <a:r>
              <a:rPr lang="pt-PT" sz="1200" dirty="0" smtClean="0">
                <a:latin typeface="Calibri" pitchFamily="34" charset="0"/>
              </a:rPr>
              <a:t>or sua vez, agressores,</a:t>
            </a:r>
            <a:r>
              <a:rPr lang="pt-PT" sz="1200" baseline="0" dirty="0" smtClean="0">
                <a:latin typeface="Calibri" pitchFamily="34" charset="0"/>
              </a:rPr>
              <a:t> ajudantes e cúmplices </a:t>
            </a:r>
            <a:r>
              <a:rPr lang="pt-PT" sz="1200" dirty="0" smtClean="0">
                <a:latin typeface="Calibri" pitchFamily="34" charset="0"/>
              </a:rPr>
              <a:t>(</a:t>
            </a:r>
            <a:r>
              <a:rPr lang="pt-PT" sz="1200" dirty="0" smtClean="0">
                <a:latin typeface="Calibri" pitchFamily="34" charset="0"/>
              </a:rPr>
              <a:t>gunas ou </a:t>
            </a:r>
            <a:r>
              <a:rPr lang="pt-PT" sz="1200" dirty="0" err="1" smtClean="0">
                <a:latin typeface="Calibri" pitchFamily="34" charset="0"/>
              </a:rPr>
              <a:t>popstars</a:t>
            </a:r>
            <a:r>
              <a:rPr lang="pt-PT" sz="1200" dirty="0" smtClean="0">
                <a:latin typeface="Calibri" pitchFamily="34" charset="0"/>
              </a:rPr>
              <a:t>) </a:t>
            </a:r>
            <a:r>
              <a:rPr lang="pt-PT" sz="1200" dirty="0" smtClean="0">
                <a:latin typeface="Calibri" pitchFamily="34" charset="0"/>
              </a:rPr>
              <a:t>apesar de também andarem ás voltas pela escola, </a:t>
            </a:r>
            <a:r>
              <a:rPr lang="pt-PT" sz="1200" dirty="0" smtClean="0">
                <a:latin typeface="Calibri" pitchFamily="34" charset="0"/>
              </a:rPr>
              <a:t>têm um local </a:t>
            </a:r>
            <a:r>
              <a:rPr lang="pt-PT" sz="1200" dirty="0" smtClean="0">
                <a:latin typeface="Calibri" pitchFamily="34" charset="0"/>
              </a:rPr>
              <a:t>específico do </a:t>
            </a:r>
            <a:r>
              <a:rPr lang="pt-PT" sz="1200" dirty="0" smtClean="0">
                <a:latin typeface="Calibri" pitchFamily="34" charset="0"/>
              </a:rPr>
              <a:t>recreio onde se concentram.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É</a:t>
            </a:r>
            <a:r>
              <a:rPr lang="pt-PT" baseline="0" dirty="0" smtClean="0"/>
              <a:t> importante c</a:t>
            </a:r>
            <a:r>
              <a:rPr lang="pt-PT" dirty="0" smtClean="0"/>
              <a:t>omeçar </a:t>
            </a:r>
            <a:r>
              <a:rPr lang="pt-PT" dirty="0" smtClean="0"/>
              <a:t>pela recolha de dados que permitam fazer uma avaliação da dimensão e tipologia de </a:t>
            </a:r>
            <a:r>
              <a:rPr lang="pt-PT" dirty="0" smtClean="0"/>
              <a:t>problemas</a:t>
            </a:r>
            <a:r>
              <a:rPr lang="pt-PT" baseline="0" dirty="0" smtClean="0"/>
              <a:t> e, em seguida, trabalhar a</a:t>
            </a:r>
            <a:r>
              <a:rPr lang="pt-PT" dirty="0" smtClean="0"/>
              <a:t> </a:t>
            </a:r>
            <a:r>
              <a:rPr lang="pt-PT" dirty="0" smtClean="0"/>
              <a:t>sensibilização e </a:t>
            </a:r>
            <a:r>
              <a:rPr lang="pt-PT" dirty="0" smtClean="0"/>
              <a:t>envolvimento na comunidade escolar. Só</a:t>
            </a:r>
            <a:r>
              <a:rPr lang="pt-PT" baseline="0" dirty="0" smtClean="0"/>
              <a:t> então é recomendável passar à fase da </a:t>
            </a:r>
            <a:r>
              <a:rPr lang="pt-PT" dirty="0" smtClean="0"/>
              <a:t>construção </a:t>
            </a:r>
            <a:r>
              <a:rPr lang="pt-PT" dirty="0" smtClean="0"/>
              <a:t>de um plano ou </a:t>
            </a:r>
            <a:r>
              <a:rPr lang="pt-PT" dirty="0" smtClean="0"/>
              <a:t>projeto </a:t>
            </a:r>
            <a:r>
              <a:rPr lang="pt-PT" dirty="0" smtClean="0"/>
              <a:t>de intervenção que contemple medidas que tenham </a:t>
            </a:r>
            <a:r>
              <a:rPr lang="pt-PT" dirty="0" smtClean="0"/>
              <a:t>impacto </a:t>
            </a:r>
            <a:r>
              <a:rPr lang="pt-PT" dirty="0" smtClean="0"/>
              <a:t>a nível global (regulamento, </a:t>
            </a:r>
            <a:r>
              <a:rPr lang="pt-PT" dirty="0" smtClean="0"/>
              <a:t>projeto </a:t>
            </a:r>
            <a:r>
              <a:rPr lang="pt-PT" dirty="0" smtClean="0"/>
              <a:t>educativo, </a:t>
            </a:r>
            <a:r>
              <a:rPr lang="pt-PT" dirty="0" smtClean="0"/>
              <a:t>atividades </a:t>
            </a:r>
            <a:r>
              <a:rPr lang="pt-PT" dirty="0" smtClean="0"/>
              <a:t>curriculares, melhoramento dos espaços ...); a nível da turma </a:t>
            </a:r>
            <a:r>
              <a:rPr lang="pt-PT" dirty="0" smtClean="0"/>
              <a:t>(projeto </a:t>
            </a:r>
            <a:r>
              <a:rPr lang="pt-PT" dirty="0" smtClean="0"/>
              <a:t>de turma, </a:t>
            </a:r>
            <a:r>
              <a:rPr lang="pt-PT" dirty="0" smtClean="0"/>
              <a:t>atividades </a:t>
            </a:r>
            <a:r>
              <a:rPr lang="pt-PT" dirty="0" smtClean="0"/>
              <a:t>centradas na melhoria do clima de relações, </a:t>
            </a:r>
            <a:r>
              <a:rPr lang="pt-PT" dirty="0" smtClean="0"/>
              <a:t>tutores</a:t>
            </a:r>
            <a:r>
              <a:rPr lang="pt-PT" baseline="0" dirty="0" smtClean="0"/>
              <a:t>, </a:t>
            </a:r>
            <a:r>
              <a:rPr lang="pt-PT" dirty="0" smtClean="0"/>
              <a:t>círculo </a:t>
            </a:r>
            <a:r>
              <a:rPr lang="pt-PT" dirty="0" smtClean="0"/>
              <a:t>de amigos ou estratégias de </a:t>
            </a:r>
            <a:r>
              <a:rPr lang="pt-PT" dirty="0" err="1" smtClean="0"/>
              <a:t>befriending</a:t>
            </a:r>
            <a:r>
              <a:rPr lang="pt-PT" dirty="0" smtClean="0"/>
              <a:t>); </a:t>
            </a:r>
            <a:r>
              <a:rPr lang="pt-PT" dirty="0" smtClean="0"/>
              <a:t>a nível </a:t>
            </a:r>
            <a:r>
              <a:rPr lang="pt-PT" dirty="0" smtClean="0"/>
              <a:t>individual (apoio </a:t>
            </a:r>
            <a:r>
              <a:rPr lang="pt-PT" dirty="0" smtClean="0"/>
              <a:t>à vítima e trabalho com agressores</a:t>
            </a:r>
            <a:r>
              <a:rPr lang="pt-PT" dirty="0" smtClean="0"/>
              <a:t>).</a:t>
            </a:r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</a:t>
            </a:r>
            <a:r>
              <a:rPr lang="pt-PT" baseline="0" dirty="0" smtClean="0"/>
              <a:t> </a:t>
            </a:r>
            <a:r>
              <a:rPr lang="pt-PT" dirty="0" smtClean="0"/>
              <a:t>nível </a:t>
            </a:r>
            <a:r>
              <a:rPr lang="pt-PT" dirty="0" smtClean="0"/>
              <a:t>da </a:t>
            </a:r>
            <a:r>
              <a:rPr lang="pt-PT" dirty="0" smtClean="0"/>
              <a:t>turma,</a:t>
            </a:r>
            <a:r>
              <a:rPr lang="pt-PT" baseline="0" dirty="0" smtClean="0"/>
              <a:t> o </a:t>
            </a:r>
            <a:r>
              <a:rPr lang="pt-PT" dirty="0" smtClean="0"/>
              <a:t>projeto </a:t>
            </a:r>
            <a:r>
              <a:rPr lang="pt-PT" dirty="0" smtClean="0"/>
              <a:t>de </a:t>
            </a:r>
            <a:r>
              <a:rPr lang="pt-PT" dirty="0" smtClean="0"/>
              <a:t>turma</a:t>
            </a:r>
            <a:r>
              <a:rPr lang="pt-PT" baseline="0" dirty="0" smtClean="0"/>
              <a:t> deve contemplar </a:t>
            </a:r>
            <a:r>
              <a:rPr lang="pt-PT" dirty="0" smtClean="0"/>
              <a:t>atividades </a:t>
            </a:r>
            <a:r>
              <a:rPr lang="pt-PT" dirty="0" smtClean="0"/>
              <a:t>centradas na melhoria do clima de relações, círculo de amigos ou estratégias de </a:t>
            </a:r>
            <a:r>
              <a:rPr lang="pt-PT" dirty="0" err="1" smtClean="0"/>
              <a:t>befriending</a:t>
            </a:r>
            <a:r>
              <a:rPr lang="pt-PT" dirty="0" smtClean="0"/>
              <a:t>) 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 smtClean="0"/>
              <a:t>A intervenção com</a:t>
            </a:r>
            <a:r>
              <a:rPr lang="pt-PT" b="1" baseline="0" dirty="0" smtClean="0"/>
              <a:t> agressores deve ter presente que a sua avaliação das agressões vai socorrer-se de estratégias de dessensibilização moral, como a</a:t>
            </a:r>
            <a:r>
              <a:rPr lang="pt-PT" b="1" dirty="0" smtClean="0"/>
              <a:t> </a:t>
            </a:r>
            <a:r>
              <a:rPr lang="pt-PT" b="1" dirty="0" smtClean="0"/>
              <a:t>reestruturação cognitiva, </a:t>
            </a:r>
            <a:r>
              <a:rPr lang="pt-PT" b="1" dirty="0" smtClean="0"/>
              <a:t>que inclui </a:t>
            </a:r>
            <a:r>
              <a:rPr lang="pt-PT" b="1" dirty="0" smtClean="0"/>
              <a:t>a justificação de condutas moralmente </a:t>
            </a:r>
            <a:r>
              <a:rPr lang="pt-PT" b="1" dirty="0" smtClean="0"/>
              <a:t>repreensíveis</a:t>
            </a:r>
            <a:r>
              <a:rPr lang="pt-PT" b="1" baseline="0" dirty="0" smtClean="0"/>
              <a:t> através da sua minimização</a:t>
            </a:r>
            <a:r>
              <a:rPr lang="pt-PT" b="1" dirty="0" smtClean="0"/>
              <a:t>, uso de </a:t>
            </a:r>
            <a:r>
              <a:rPr lang="pt-PT" b="1" dirty="0" smtClean="0"/>
              <a:t>linguagem </a:t>
            </a:r>
            <a:r>
              <a:rPr lang="pt-PT" b="1" dirty="0" err="1" smtClean="0"/>
              <a:t>eufemista</a:t>
            </a:r>
            <a:r>
              <a:rPr lang="pt-PT" b="1" dirty="0" smtClean="0"/>
              <a:t> </a:t>
            </a:r>
            <a:r>
              <a:rPr lang="pt-PT" b="1" dirty="0" smtClean="0"/>
              <a:t>para</a:t>
            </a:r>
            <a:r>
              <a:rPr lang="pt-PT" b="1" baseline="0" dirty="0" smtClean="0"/>
              <a:t> </a:t>
            </a:r>
            <a:r>
              <a:rPr lang="pt-PT" b="1" dirty="0" smtClean="0"/>
              <a:t>conferir ao comportamento agressivo. </a:t>
            </a:r>
            <a:r>
              <a:rPr lang="pt-PT" b="1" dirty="0" smtClean="0"/>
              <a:t>A dissimulação dos efeitos negativos </a:t>
            </a:r>
            <a:r>
              <a:rPr lang="pt-PT" b="1" dirty="0" smtClean="0"/>
              <a:t>compreende ainda  </a:t>
            </a:r>
            <a:r>
              <a:rPr lang="pt-PT" b="1" dirty="0" smtClean="0"/>
              <a:t>um conjunto de estratégias cognitivas que </a:t>
            </a:r>
            <a:r>
              <a:rPr lang="pt-PT" b="1" dirty="0" smtClean="0"/>
              <a:t>atuam </a:t>
            </a:r>
            <a:r>
              <a:rPr lang="pt-PT" b="1" dirty="0" smtClean="0"/>
              <a:t>no sentido da minimização, da desvalorização ou distorção do impacto dos danos causados. Finalmente, a culpabilização ou desumanização da vítima leva a </a:t>
            </a:r>
            <a:r>
              <a:rPr lang="pt-PT" b="1" dirty="0" err="1" smtClean="0"/>
              <a:t>percepcionar</a:t>
            </a:r>
            <a:r>
              <a:rPr lang="pt-PT" b="1" dirty="0" smtClean="0"/>
              <a:t> </a:t>
            </a:r>
            <a:r>
              <a:rPr lang="pt-PT" b="1" dirty="0" smtClean="0"/>
              <a:t>negativamente as </a:t>
            </a:r>
            <a:r>
              <a:rPr lang="pt-PT" b="1" dirty="0" smtClean="0"/>
              <a:t>suas características </a:t>
            </a:r>
            <a:r>
              <a:rPr lang="pt-PT" b="1" dirty="0" smtClean="0"/>
              <a:t>e </a:t>
            </a:r>
            <a:r>
              <a:rPr lang="pt-PT" b="1" dirty="0" smtClean="0"/>
              <a:t>em parte </a:t>
            </a:r>
            <a:r>
              <a:rPr lang="pt-PT" b="1" dirty="0" smtClean="0"/>
              <a:t>a responsabilizá-la </a:t>
            </a:r>
            <a:r>
              <a:rPr lang="pt-PT" b="1" dirty="0" smtClean="0"/>
              <a:t>pelas agressões</a:t>
            </a:r>
            <a:r>
              <a:rPr lang="pt-PT" b="1" dirty="0" smtClean="0"/>
              <a:t>. Estes </a:t>
            </a:r>
            <a:r>
              <a:rPr lang="pt-PT" b="1" dirty="0" smtClean="0"/>
              <a:t>processos de desinvestimento moral têm como resultado uma </a:t>
            </a:r>
            <a:r>
              <a:rPr lang="pt-PT" b="1" dirty="0" smtClean="0"/>
              <a:t>desinibição dos comportamentos e atitudes agressivas </a:t>
            </a:r>
            <a:r>
              <a:rPr lang="pt-PT" b="1" dirty="0" smtClean="0"/>
              <a:t>ou um distanciamento que liberta da auto-censura e da assunção da culpa.</a:t>
            </a:r>
            <a:r>
              <a:rPr lang="pt-PT" dirty="0" smtClean="0"/>
              <a:t> </a:t>
            </a:r>
          </a:p>
          <a:p>
            <a:r>
              <a:rPr lang="pt-PT" b="1" dirty="0" smtClean="0"/>
              <a:t> </a:t>
            </a:r>
            <a:endParaRPr lang="pt-PT" dirty="0" smtClean="0"/>
          </a:p>
          <a:p>
            <a:pPr algn="just">
              <a:spcBef>
                <a:spcPct val="50000"/>
              </a:spcBef>
            </a:pPr>
            <a:r>
              <a:rPr lang="pt-PT" sz="1400" b="1" dirty="0" smtClean="0">
                <a:solidFill>
                  <a:srgbClr val="FF3300"/>
                </a:solidFill>
              </a:rPr>
              <a:t>Desumanização da vítima</a:t>
            </a:r>
            <a:r>
              <a:rPr lang="pt-PT" sz="1200" dirty="0" smtClean="0">
                <a:solidFill>
                  <a:srgbClr val="990000"/>
                </a:solidFill>
              </a:rPr>
              <a:t> “Está tudo bem quando se maltrata desgraçados”.</a:t>
            </a:r>
          </a:p>
          <a:p>
            <a:pPr algn="just">
              <a:spcBef>
                <a:spcPct val="50000"/>
              </a:spcBef>
            </a:pPr>
            <a:r>
              <a:rPr lang="pt-PT" sz="1400" b="1" dirty="0" smtClean="0">
                <a:solidFill>
                  <a:srgbClr val="FF3300"/>
                </a:solidFill>
              </a:rPr>
              <a:t>Culpabilização da vítima</a:t>
            </a:r>
            <a:r>
              <a:rPr lang="pt-PT" sz="1200" dirty="0" smtClean="0">
                <a:solidFill>
                  <a:srgbClr val="990000"/>
                </a:solidFill>
              </a:rPr>
              <a:t> “Se os miúdos não chorassem ou não dessem parte fraca tão facilmente não seriam tão maltratados”</a:t>
            </a:r>
          </a:p>
          <a:p>
            <a:pPr algn="just">
              <a:spcBef>
                <a:spcPct val="50000"/>
              </a:spcBef>
            </a:pPr>
            <a:r>
              <a:rPr lang="pt-PT" sz="1400" b="1" dirty="0" smtClean="0">
                <a:solidFill>
                  <a:srgbClr val="FF3300"/>
                </a:solidFill>
              </a:rPr>
              <a:t>Distorção dos efeitos negativos</a:t>
            </a:r>
            <a:r>
              <a:rPr lang="pt-PT" sz="1200" dirty="0" smtClean="0">
                <a:solidFill>
                  <a:srgbClr val="990000"/>
                </a:solidFill>
              </a:rPr>
              <a:t> “Ser maltratado torna os miúdos mais fortes”</a:t>
            </a:r>
          </a:p>
          <a:p>
            <a:pPr algn="just">
              <a:spcBef>
                <a:spcPct val="50000"/>
              </a:spcBef>
            </a:pPr>
            <a:r>
              <a:rPr lang="pt-PT" sz="1400" b="1" dirty="0" smtClean="0">
                <a:solidFill>
                  <a:srgbClr val="FF3300"/>
                </a:solidFill>
              </a:rPr>
              <a:t>Minimização da responsabilidade</a:t>
            </a:r>
            <a:r>
              <a:rPr lang="pt-PT" sz="1200" dirty="0" smtClean="0">
                <a:solidFill>
                  <a:srgbClr val="990000"/>
                </a:solidFill>
              </a:rPr>
              <a:t> “Os adultos da escola devem ser responsáveis por proteger os miúdos dos agressores” / “Quando vejo algum miúdo a ser maltratado não me meto porque não posso fazer nada para que isso pare”</a:t>
            </a:r>
          </a:p>
          <a:p>
            <a:pPr algn="just">
              <a:spcBef>
                <a:spcPct val="50000"/>
              </a:spcBef>
            </a:pPr>
            <a:r>
              <a:rPr lang="pt-PT" sz="1400" b="1" dirty="0" smtClean="0">
                <a:solidFill>
                  <a:srgbClr val="FF3300"/>
                </a:solidFill>
              </a:rPr>
              <a:t>Ato </a:t>
            </a:r>
            <a:r>
              <a:rPr lang="pt-PT" sz="1400" b="1" dirty="0" smtClean="0">
                <a:solidFill>
                  <a:srgbClr val="FF3300"/>
                </a:solidFill>
              </a:rPr>
              <a:t>natural/legitimado</a:t>
            </a:r>
            <a:r>
              <a:rPr lang="pt-PT" sz="1200" dirty="0" smtClean="0">
                <a:solidFill>
                  <a:srgbClr val="990000"/>
                </a:solidFill>
              </a:rPr>
              <a:t> “Maltratar é uma coisa normal entre miúdos”/ Ás vezes é bem feito maltratar os outros”.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Directo e físico</a:t>
            </a:r>
            <a:r>
              <a:rPr lang="pt-PT" baseline="0" dirty="0" smtClean="0"/>
              <a:t> – inclui o bater ou ameaçar fazê-lo; dar pontapés, roubar objectos que pertencem aos colegas, estragar os objectos dos colegas, extorquir dinheiro ou ameaçar fazê-lo, forçar </a:t>
            </a:r>
            <a:r>
              <a:rPr lang="pt-PT" baseline="0" dirty="0" smtClean="0"/>
              <a:t>a práticas </a:t>
            </a:r>
            <a:r>
              <a:rPr lang="pt-PT" baseline="0" dirty="0" smtClean="0"/>
              <a:t>sexuais ou ameaçar fazê-lo, obrigar ou ameaçar os colegas a realizar tarefas </a:t>
            </a:r>
            <a:r>
              <a:rPr lang="pt-PT" baseline="0" dirty="0" smtClean="0"/>
              <a:t>humilhantes </a:t>
            </a:r>
            <a:r>
              <a:rPr lang="pt-PT" baseline="0" dirty="0" smtClean="0"/>
              <a:t>contra a sua vontade;</a:t>
            </a:r>
          </a:p>
          <a:p>
            <a:endParaRPr lang="pt-PT" baseline="0" dirty="0" smtClean="0"/>
          </a:p>
          <a:p>
            <a:r>
              <a:rPr lang="pt-PT" baseline="0" dirty="0" smtClean="0"/>
              <a:t>Directo e </a:t>
            </a:r>
            <a:r>
              <a:rPr lang="pt-PT" baseline="0" dirty="0" smtClean="0"/>
              <a:t>verbal -  </a:t>
            </a:r>
            <a:r>
              <a:rPr lang="pt-PT" baseline="0" dirty="0" smtClean="0"/>
              <a:t>engloba insultar, chamar nomes ou pôr alcunhas desagradáveis, gozar, fazer reparos racistas e/ou salientar qualquer defeito ou deficiência dos colegas;</a:t>
            </a:r>
          </a:p>
          <a:p>
            <a:endParaRPr lang="pt-PT" baseline="0" dirty="0" smtClean="0"/>
          </a:p>
          <a:p>
            <a:r>
              <a:rPr lang="pt-PT" baseline="0" dirty="0" smtClean="0"/>
              <a:t>Indireto – implica </a:t>
            </a:r>
            <a:r>
              <a:rPr lang="pt-PT" baseline="0" dirty="0" smtClean="0"/>
              <a:t>situações como excluir alguém sistematicamente do grupo de pares, ameaçar com frequência a </a:t>
            </a:r>
            <a:r>
              <a:rPr lang="pt-PT" baseline="0" dirty="0" smtClean="0"/>
              <a:t>rejeição e a perda </a:t>
            </a:r>
            <a:r>
              <a:rPr lang="pt-PT" baseline="0" dirty="0" smtClean="0"/>
              <a:t>da amizade ou a exclusão do grupo de pares como forma de obter algo do outro ou como retaliação de uma suposta ofensa prévia, espalhar boatos sobre </a:t>
            </a:r>
            <a:r>
              <a:rPr lang="pt-PT" baseline="0" dirty="0" smtClean="0"/>
              <a:t>a pessoa e/ou as suas condutas com </a:t>
            </a:r>
            <a:r>
              <a:rPr lang="pt-PT" baseline="0" dirty="0" smtClean="0"/>
              <a:t>vista a destruir a sua </a:t>
            </a:r>
            <a:r>
              <a:rPr lang="pt-PT" baseline="0" dirty="0" smtClean="0"/>
              <a:t>reputação; </a:t>
            </a:r>
            <a:r>
              <a:rPr lang="pt-PT" baseline="0" dirty="0" smtClean="0"/>
              <a:t>em </a:t>
            </a:r>
            <a:r>
              <a:rPr lang="pt-PT" baseline="0" dirty="0" smtClean="0"/>
              <a:t>suma, a </a:t>
            </a:r>
            <a:r>
              <a:rPr lang="pt-PT" baseline="0" dirty="0" smtClean="0"/>
              <a:t>manipular a vida social dos pares.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Se mostrar estes sinais não implica necessariamente que esteja</a:t>
            </a:r>
            <a:r>
              <a:rPr lang="pt-PT" baseline="0" dirty="0" smtClean="0"/>
              <a:t> a ser vítima de </a:t>
            </a:r>
            <a:r>
              <a:rPr lang="pt-PT" baseline="0" dirty="0" err="1" smtClean="0"/>
              <a:t>bulliyng</a:t>
            </a:r>
            <a:r>
              <a:rPr lang="pt-PT" baseline="0" dirty="0" smtClean="0"/>
              <a:t>, mas é uma possibilidade que tem de ser explorada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1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>
                <a:latin typeface="Calibri" pitchFamily="34" charset="0"/>
              </a:rPr>
              <a:t>Na reunião tente ficar calmo e apresentar a informação de forma a que fique claro que ambos, pais e escola, são parceiros na resolução deste problema. Não adopte uma postura </a:t>
            </a:r>
            <a:r>
              <a:rPr lang="pt-PT" sz="1200" dirty="0" err="1" smtClean="0">
                <a:latin typeface="Calibri" pitchFamily="34" charset="0"/>
              </a:rPr>
              <a:t>confrontativa</a:t>
            </a:r>
            <a:r>
              <a:rPr lang="pt-PT" sz="1200" dirty="0" smtClean="0">
                <a:latin typeface="Calibri" pitchFamily="34" charset="0"/>
              </a:rPr>
              <a:t> e agressiva, apenas seja claro acerca do que se passa.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62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Directo e físico</a:t>
            </a:r>
            <a:r>
              <a:rPr lang="pt-PT" baseline="0" dirty="0" smtClean="0"/>
              <a:t> – inclui o bater ou ameaçar fazê-lo; dar pontapés, roubar objectos que pertencem aos colegas, estragar os objectos dos colegas, extorquir dinheiro ou ameaçar fazê-lo, forçar comportamentos sexuais ou ameaçar fazê-lo, obrigar ou ameaçar os colegas a realizar tarefas servis contra a sua vontade;</a:t>
            </a:r>
          </a:p>
          <a:p>
            <a:endParaRPr lang="pt-PT" baseline="0" dirty="0" smtClean="0"/>
          </a:p>
          <a:p>
            <a:r>
              <a:rPr lang="pt-PT" baseline="0" dirty="0" smtClean="0"/>
              <a:t>Directo e verbal, que engloba insultar, chamar nomes ou pôr alcunhas desagradáveis, gozar, fazer reparos racistas e/ou salientar qualquer defeito ou deficiência dos colegas;</a:t>
            </a:r>
          </a:p>
          <a:p>
            <a:endParaRPr lang="pt-PT" baseline="0" dirty="0" smtClean="0"/>
          </a:p>
          <a:p>
            <a:r>
              <a:rPr lang="pt-PT" baseline="0" dirty="0" smtClean="0"/>
              <a:t>Indirecto, que se refere a situações como excluir alguém sistematicamente do grupo de pares, ameaçar com frequência a perca da amizade ou a exclusão do grupo de pares como forma de obter algo do outro ou como retaliação de uma suposta ofensa prévia, espalhar boatos sobre os atributos e/ou condutas de alguém com vista a destruir a sua reputação, em suma manipular a vida social dos pares.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EEDC0-7016-4E5C-88D3-C3241F352265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212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B5077-8F37-4DCA-AFFA-98F4924CC290}" type="slidenum">
              <a:rPr lang="pt-PT"/>
              <a:pPr/>
              <a:t>8</a:t>
            </a:fld>
            <a:endParaRPr lang="pt-PT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>
                <a:solidFill>
                  <a:srgbClr val="990000"/>
                </a:solidFill>
              </a:rPr>
              <a:t>Apesar de numa situação de maus tratos entre pares se destacarem os protagonistas principais (agressor e </a:t>
            </a:r>
            <a:r>
              <a:rPr lang="pt-PT" sz="1200" dirty="0" smtClean="0">
                <a:solidFill>
                  <a:srgbClr val="990000"/>
                </a:solidFill>
              </a:rPr>
              <a:t>vítima), o </a:t>
            </a:r>
            <a:r>
              <a:rPr lang="pt-PT" sz="1200" dirty="0" err="1" smtClean="0">
                <a:solidFill>
                  <a:srgbClr val="990000"/>
                </a:solidFill>
              </a:rPr>
              <a:t>bullying</a:t>
            </a:r>
            <a:r>
              <a:rPr lang="pt-PT" sz="1200" dirty="0" smtClean="0">
                <a:solidFill>
                  <a:srgbClr val="990000"/>
                </a:solidFill>
              </a:rPr>
              <a:t> deve ser entendido como um </a:t>
            </a:r>
            <a:r>
              <a:rPr lang="pt-PT" sz="1200" dirty="0" smtClean="0">
                <a:solidFill>
                  <a:srgbClr val="990000"/>
                </a:solidFill>
              </a:rPr>
              <a:t>fenómeno de </a:t>
            </a:r>
            <a:r>
              <a:rPr lang="pt-PT" sz="1200" dirty="0" smtClean="0">
                <a:solidFill>
                  <a:srgbClr val="990000"/>
                </a:solidFill>
              </a:rPr>
              <a:t>grupo em que </a:t>
            </a:r>
            <a:r>
              <a:rPr lang="pt-PT" sz="1200" dirty="0" smtClean="0">
                <a:solidFill>
                  <a:srgbClr val="990000"/>
                </a:solidFill>
              </a:rPr>
              <a:t>existem </a:t>
            </a:r>
            <a:r>
              <a:rPr lang="pt-PT" sz="1200" b="1" u="sng" dirty="0" smtClean="0">
                <a:solidFill>
                  <a:srgbClr val="FF3300"/>
                </a:solidFill>
              </a:rPr>
              <a:t>vários alunos </a:t>
            </a:r>
            <a:r>
              <a:rPr lang="pt-PT" sz="1200" b="1" u="sng" dirty="0" smtClean="0">
                <a:solidFill>
                  <a:srgbClr val="FF3300"/>
                </a:solidFill>
              </a:rPr>
              <a:t>envolvidos </a:t>
            </a:r>
            <a:r>
              <a:rPr lang="pt-PT" sz="1200" dirty="0" smtClean="0">
                <a:solidFill>
                  <a:srgbClr val="990000"/>
                </a:solidFill>
              </a:rPr>
              <a:t>ocupando </a:t>
            </a:r>
            <a:r>
              <a:rPr lang="pt-PT" sz="1200" dirty="0" smtClean="0">
                <a:solidFill>
                  <a:srgbClr val="990000"/>
                </a:solidFill>
              </a:rPr>
              <a:t>diferentes posições hierárquicas.</a:t>
            </a:r>
          </a:p>
          <a:p>
            <a:pPr algn="just">
              <a:spcBef>
                <a:spcPct val="50000"/>
              </a:spcBef>
            </a:pPr>
            <a:r>
              <a:rPr lang="pt-PT" dirty="0" smtClean="0">
                <a:solidFill>
                  <a:srgbClr val="FF3300"/>
                </a:solidFill>
              </a:rPr>
              <a:t>Agressor</a:t>
            </a:r>
            <a:r>
              <a:rPr lang="pt-PT" dirty="0" smtClean="0">
                <a:solidFill>
                  <a:srgbClr val="990000"/>
                </a:solidFill>
              </a:rPr>
              <a:t>: iniciam a agressão de forma activa (ex.:batem, chamam nomes, excluem)</a:t>
            </a:r>
          </a:p>
          <a:p>
            <a:pPr algn="just">
              <a:spcBef>
                <a:spcPct val="50000"/>
              </a:spcBef>
            </a:pPr>
            <a:r>
              <a:rPr lang="pt-PT" dirty="0" smtClean="0">
                <a:solidFill>
                  <a:srgbClr val="FF3300"/>
                </a:solidFill>
              </a:rPr>
              <a:t>Ajudantes: </a:t>
            </a:r>
            <a:r>
              <a:rPr lang="pt-PT" dirty="0" smtClean="0">
                <a:solidFill>
                  <a:srgbClr val="FF3300"/>
                </a:solidFill>
              </a:rPr>
              <a:t>não iniciam a agressão mas participam de forma activa (ex.:</a:t>
            </a:r>
            <a:r>
              <a:rPr lang="pt-PT" dirty="0" smtClean="0">
                <a:solidFill>
                  <a:srgbClr val="990000"/>
                </a:solidFill>
              </a:rPr>
              <a:t>prendem a vítima para ajudar o agressor a maltratá-la)</a:t>
            </a:r>
          </a:p>
          <a:p>
            <a:pPr algn="just">
              <a:spcBef>
                <a:spcPct val="50000"/>
              </a:spcBef>
            </a:pPr>
            <a:r>
              <a:rPr lang="pt-PT" dirty="0" smtClean="0">
                <a:solidFill>
                  <a:srgbClr val="FF3300"/>
                </a:solidFill>
              </a:rPr>
              <a:t>Cúmplices</a:t>
            </a:r>
            <a:r>
              <a:rPr lang="pt-PT" dirty="0" smtClean="0">
                <a:solidFill>
                  <a:srgbClr val="990000"/>
                </a:solidFill>
              </a:rPr>
              <a:t>: não participam activamente mas apoiam a agressão </a:t>
            </a:r>
            <a:r>
              <a:rPr lang="pt-PT" dirty="0" smtClean="0">
                <a:solidFill>
                  <a:srgbClr val="990000"/>
                </a:solidFill>
              </a:rPr>
              <a:t>demostrando que lhes agrada o comportamento do </a:t>
            </a:r>
            <a:r>
              <a:rPr lang="pt-PT" dirty="0" smtClean="0">
                <a:solidFill>
                  <a:srgbClr val="990000"/>
                </a:solidFill>
              </a:rPr>
              <a:t>agressor e </a:t>
            </a:r>
            <a:r>
              <a:rPr lang="pt-PT" dirty="0" smtClean="0">
                <a:solidFill>
                  <a:srgbClr val="990000"/>
                </a:solidFill>
              </a:rPr>
              <a:t>atuando com grande conformidade com ele ou ela (animam</a:t>
            </a:r>
            <a:r>
              <a:rPr lang="pt-PT" baseline="0" dirty="0" smtClean="0">
                <a:solidFill>
                  <a:srgbClr val="990000"/>
                </a:solidFill>
              </a:rPr>
              <a:t> </a:t>
            </a:r>
            <a:r>
              <a:rPr lang="pt-PT" dirty="0" smtClean="0">
                <a:solidFill>
                  <a:srgbClr val="990000"/>
                </a:solidFill>
              </a:rPr>
              <a:t>os agressores com frases </a:t>
            </a:r>
            <a:r>
              <a:rPr lang="pt-PT" dirty="0" smtClean="0">
                <a:solidFill>
                  <a:srgbClr val="990000"/>
                </a:solidFill>
              </a:rPr>
              <a:t>como: “Bate-lhe” ou “</a:t>
            </a:r>
            <a:r>
              <a:rPr lang="pt-PT" dirty="0" smtClean="0">
                <a:solidFill>
                  <a:srgbClr val="990000"/>
                </a:solidFill>
              </a:rPr>
              <a:t>Chega-lhe”)</a:t>
            </a:r>
            <a:endParaRPr lang="pt-PT" dirty="0" smtClean="0">
              <a:solidFill>
                <a:srgbClr val="99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PT" dirty="0" smtClean="0">
                <a:solidFill>
                  <a:srgbClr val="FF3300"/>
                </a:solidFill>
              </a:rPr>
              <a:t>Espectadores: preferem não tomar posição, adoptando uma atitude neutra (</a:t>
            </a:r>
            <a:r>
              <a:rPr lang="pt-PT" dirty="0" smtClean="0">
                <a:solidFill>
                  <a:srgbClr val="990000"/>
                </a:solidFill>
              </a:rPr>
              <a:t>não fazem nada quando um colega é maltratado)</a:t>
            </a:r>
          </a:p>
          <a:p>
            <a:pPr algn="just">
              <a:spcBef>
                <a:spcPct val="50000"/>
              </a:spcBef>
            </a:pPr>
            <a:r>
              <a:rPr lang="pt-PT" dirty="0" smtClean="0">
                <a:solidFill>
                  <a:srgbClr val="FF3300"/>
                </a:solidFill>
              </a:rPr>
              <a:t>Defensores: ajudam a vítima ou pelo menos têm essa intenção </a:t>
            </a:r>
            <a:r>
              <a:rPr lang="pt-PT" dirty="0" smtClean="0">
                <a:solidFill>
                  <a:srgbClr val="990000"/>
                </a:solidFill>
              </a:rPr>
              <a:t> “que rapazes ou raparigas contam a um adulto (professor/funcionário) uma situação de maus-tratos que </a:t>
            </a:r>
            <a:r>
              <a:rPr lang="pt-PT" dirty="0" smtClean="0">
                <a:solidFill>
                  <a:srgbClr val="990000"/>
                </a:solidFill>
              </a:rPr>
              <a:t>conhecem”</a:t>
            </a:r>
            <a:endParaRPr lang="pt-PT" dirty="0" smtClean="0">
              <a:solidFill>
                <a:srgbClr val="99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PT" dirty="0" smtClean="0">
                <a:solidFill>
                  <a:srgbClr val="FF3300"/>
                </a:solidFill>
              </a:rPr>
              <a:t>Vítima</a:t>
            </a:r>
            <a:r>
              <a:rPr lang="pt-PT" dirty="0" smtClean="0">
                <a:solidFill>
                  <a:srgbClr val="990000"/>
                </a:solidFill>
              </a:rPr>
              <a:t> “que rapazes ou raparigas são maltratados por </a:t>
            </a:r>
            <a:r>
              <a:rPr lang="pt-PT" dirty="0" smtClean="0">
                <a:solidFill>
                  <a:srgbClr val="990000"/>
                </a:solidFill>
              </a:rPr>
              <a:t>outros”</a:t>
            </a:r>
            <a:endParaRPr lang="pt-PT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C67A1-5526-4231-9AFF-51DB61291568}" type="slidenum">
              <a:rPr lang="pt-PT"/>
              <a:pPr/>
              <a:t>9</a:t>
            </a:fld>
            <a:endParaRPr lang="pt-PT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35013"/>
            <a:ext cx="4860925" cy="3646487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pt-PT" dirty="0" smtClean="0"/>
              <a:t>Os </a:t>
            </a:r>
            <a:r>
              <a:rPr lang="pt-PT" dirty="0"/>
              <a:t>estudos têm procurado chamar a atenção para a conjugação de </a:t>
            </a:r>
            <a:r>
              <a:rPr lang="pt-PT" dirty="0" smtClean="0"/>
              <a:t>vários factores que determinam manifestações de maus tratos.</a:t>
            </a:r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F165F-205C-49AD-AE39-756633B317FE}" type="slidenum">
              <a:rPr lang="es-ES"/>
              <a:pPr/>
              <a:t>10</a:t>
            </a:fld>
            <a:endParaRPr lang="es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Alunos</a:t>
            </a:r>
            <a:r>
              <a:rPr lang="es-ES" dirty="0" smtClean="0"/>
              <a:t> 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err="1" smtClean="0"/>
              <a:t>novos</a:t>
            </a:r>
            <a:r>
              <a:rPr lang="es-ES" dirty="0" smtClean="0"/>
              <a:t> que </a:t>
            </a:r>
            <a:r>
              <a:rPr lang="es-ES" dirty="0" err="1" smtClean="0"/>
              <a:t>frequentam</a:t>
            </a:r>
            <a:r>
              <a:rPr lang="es-ES" dirty="0" smtClean="0"/>
              <a:t> o 1º e 2º ciclos do </a:t>
            </a:r>
            <a:r>
              <a:rPr lang="es-ES" dirty="0" err="1" smtClean="0"/>
              <a:t>ensino</a:t>
            </a:r>
            <a:r>
              <a:rPr lang="es-ES" dirty="0" smtClean="0"/>
              <a:t> básico)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tendem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exibir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agressão</a:t>
            </a:r>
            <a:r>
              <a:rPr lang="es-ES" baseline="0" dirty="0" smtClean="0"/>
              <a:t> física e </a:t>
            </a:r>
            <a:r>
              <a:rPr lang="es-ES" baseline="0" dirty="0" err="1" smtClean="0"/>
              <a:t>direta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enquanto</a:t>
            </a:r>
            <a:r>
              <a:rPr lang="es-ES" baseline="0" dirty="0" smtClean="0"/>
              <a:t> que nos </a:t>
            </a:r>
            <a:r>
              <a:rPr lang="es-ES" baseline="0" dirty="0" err="1" smtClean="0"/>
              <a:t>alunos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velhos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frequentando</a:t>
            </a:r>
            <a:r>
              <a:rPr lang="es-ES" baseline="0" dirty="0" smtClean="0"/>
              <a:t> o 3º ciclo do </a:t>
            </a:r>
            <a:r>
              <a:rPr lang="es-ES" baseline="0" dirty="0" err="1" smtClean="0"/>
              <a:t>ensino</a:t>
            </a:r>
            <a:r>
              <a:rPr lang="es-ES" baseline="0" dirty="0" smtClean="0"/>
              <a:t> básico e o </a:t>
            </a:r>
            <a:r>
              <a:rPr lang="es-ES" baseline="0" dirty="0" err="1" smtClean="0"/>
              <a:t>ensino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secundário</a:t>
            </a:r>
            <a:r>
              <a:rPr lang="es-ES" baseline="0" dirty="0" smtClean="0"/>
              <a:t>) a </a:t>
            </a:r>
            <a:r>
              <a:rPr lang="es-ES" baseline="0" dirty="0" err="1" smtClean="0"/>
              <a:t>agressão</a:t>
            </a:r>
            <a:r>
              <a:rPr lang="es-ES" baseline="0" dirty="0" smtClean="0"/>
              <a:t> física </a:t>
            </a:r>
            <a:r>
              <a:rPr lang="es-ES" baseline="0" dirty="0" err="1" smtClean="0"/>
              <a:t>diminui</a:t>
            </a:r>
            <a:r>
              <a:rPr lang="es-ES" baseline="0" dirty="0" smtClean="0"/>
              <a:t> e </a:t>
            </a:r>
            <a:r>
              <a:rPr lang="es-ES" baseline="0" dirty="0" err="1" smtClean="0"/>
              <a:t>surgem</a:t>
            </a:r>
            <a:r>
              <a:rPr lang="es-ES" baseline="0" dirty="0" smtClean="0"/>
              <a:t> </a:t>
            </a:r>
            <a:r>
              <a:rPr lang="es-ES" baseline="0" dirty="0" smtClean="0"/>
              <a:t>as formas </a:t>
            </a:r>
            <a:r>
              <a:rPr lang="es-ES" baseline="0" dirty="0" smtClean="0"/>
              <a:t>de </a:t>
            </a:r>
            <a:r>
              <a:rPr lang="es-ES" baseline="0" dirty="0" err="1" smtClean="0"/>
              <a:t>agressão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relacionais</a:t>
            </a:r>
            <a:r>
              <a:rPr lang="es-ES" baseline="0" dirty="0" smtClean="0"/>
              <a:t> e indirectas.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66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1BAA3-CA73-4118-A203-0375844238D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Baixa prevalência do </a:t>
            </a:r>
            <a:r>
              <a:rPr lang="pt-PT" sz="1200" i="1" dirty="0" err="1" smtClean="0"/>
              <a:t>cyberbullying</a:t>
            </a:r>
            <a:r>
              <a:rPr lang="pt-PT" sz="1200" i="1" dirty="0" smtClean="0"/>
              <a:t> </a:t>
            </a:r>
            <a:r>
              <a:rPr lang="pt-PT" sz="1200" dirty="0" smtClean="0"/>
              <a:t>em Portugal, porém, é no ensino secundário que o fenómeno</a:t>
            </a:r>
            <a:r>
              <a:rPr lang="pt-PT" sz="1200" i="1" dirty="0" smtClean="0"/>
              <a:t> </a:t>
            </a:r>
            <a:r>
              <a:rPr lang="pt-PT" sz="1200" dirty="0" smtClean="0"/>
              <a:t>toma maiores proporções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i="1" dirty="0" err="1" smtClean="0"/>
              <a:t>Cyberbullying</a:t>
            </a:r>
            <a:r>
              <a:rPr lang="pt-PT" sz="1200" dirty="0" smtClean="0"/>
              <a:t> é perpetrado sobretudo por rapazes sobre raparigas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1E55-4D72-4E20-AA06-8BEBC019FFFF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4415-E874-409F-86A9-F5DD7D3903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6F0C-3AAD-4DFB-8F00-657C387EF7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295C-7242-4FCD-8212-802B0EB97EB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6CDA96-1458-4EAA-9D05-ED8D7B85A5F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ADD3-BEA7-4BAE-BE19-324735A5412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D03F-5383-40D0-B2B0-10B21948F1E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03E9-5EFD-4132-A42C-AF5E777C04C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0F63-AE83-4CAF-9CA3-605C7F54F7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FE1B-3387-420D-BE7A-5F0D4EB5FD8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065F-5356-4F33-B7E6-26AACF8A11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A121-F116-4B2D-8B29-BDD95EFCAC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tar e Arredondar Rectângulo de Canto Simples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riângulo rec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3CAE-0744-4A0C-B448-C6C8D73DFF2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6" name="Marcador de Posição do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3077" name="Marcador de Posição do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336087-193B-4A11-852F-8DDFA5FB45F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3081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8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9" r:id="rId9"/>
    <p:sldLayoutId id="2147483885" r:id="rId10"/>
    <p:sldLayoutId id="2147483886" r:id="rId11"/>
    <p:sldLayoutId id="214748389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e.uminho.pt/images/escolas/262.gi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rimes.ne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dossegurosna.net/" TargetMode="External"/><Relationship Id="rId7" Type="http://schemas.openxmlformats.org/officeDocument/2006/relationships/hyperlink" Target="http://www.internetsegura.pt/" TargetMode="External"/><Relationship Id="rId2" Type="http://schemas.openxmlformats.org/officeDocument/2006/relationships/hyperlink" Target="http://linhaalerta.internetsegura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pcjr.pt/" TargetMode="External"/><Relationship Id="rId5" Type="http://schemas.openxmlformats.org/officeDocument/2006/relationships/hyperlink" Target="http://www.pj.pt/" TargetMode="External"/><Relationship Id="rId4" Type="http://schemas.openxmlformats.org/officeDocument/2006/relationships/hyperlink" Target="http://www.seguranet.p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hyperlink" Target="http://www.clipart.com/es/close-up?o=887002&amp;memlevel=C&amp;a=c&amp;q=spider%20web&amp;k_mode=all&amp;s=127&amp;e=144&amp;show=&amp;c=&amp;cid=&amp;findincat=&amp;g=&amp;cc=&amp;page=8&amp;k_exc=&amp;pubid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ângulo 3"/>
          <p:cNvSpPr>
            <a:spLocks noChangeArrowheads="1"/>
          </p:cNvSpPr>
          <p:nvPr/>
        </p:nvSpPr>
        <p:spPr bwMode="auto">
          <a:xfrm>
            <a:off x="571500" y="242887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7172" name="Picture 6" descr="http://images.google.pt/url?source=imgres&amp;ct=img&amp;q=http://www.sdum.uminho.pt/confOA/ficheiros/Logo_UM.jpg&amp;usg=AFQjCNHupWXpbRLyhT6vwlzJRmbfjMDD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6176"/>
            <a:ext cx="32861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http://images.google.pt/url?source=imgres&amp;ct=img&amp;q=http://www.iep.uminho.pt/aac/sm/a2000/webp/barbara/images/P%25C3%25A1gin1.jpg&amp;usg=AFQjCNFlXUnrM-hawvcN7qJrC9YfGns_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7" y="0"/>
            <a:ext cx="5857884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85758" y="4869160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+mj-lt"/>
              </a:rPr>
              <a:t>Ana Tomás de Almeida e Luís Valente 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+mj-lt"/>
              </a:rPr>
              <a:t>- Instituto de Educação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406" y="1080299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133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Universidade do Minho</a:t>
            </a:r>
            <a:endParaRPr lang="pt-PT" sz="1200" dirty="0">
              <a:solidFill>
                <a:srgbClr val="1333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78695" y="1611860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+mj-lt"/>
              </a:rPr>
              <a:t>Agrupamento de Escolas de Monserrate - Viana do Castelo  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+mj-lt"/>
              </a:rPr>
              <a:t>22 fevereiro de 2022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329" y="3545692"/>
            <a:ext cx="8229600" cy="1143000"/>
          </a:xfrm>
        </p:spPr>
        <p:txBody>
          <a:bodyPr/>
          <a:lstStyle/>
          <a:p>
            <a:pPr algn="ctr"/>
            <a:r>
              <a:rPr lang="pt-PT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Bullying</a:t>
            </a:r>
            <a:r>
              <a:rPr lang="pt-PT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e </a:t>
            </a:r>
            <a:r>
              <a:rPr lang="pt-PT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Cyberbullying</a:t>
            </a:r>
            <a:r>
              <a:rPr lang="pt-PT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na Escola – O que sabemos e o que podemos fazer? </a:t>
            </a:r>
            <a:endParaRPr lang="pt-PT" sz="3600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5" name="Banner_ImgUnidade" descr="Instituto de Educação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65" y="-33302"/>
            <a:ext cx="1325733" cy="11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-243408"/>
            <a:ext cx="8229600" cy="1143000"/>
          </a:xfrm>
        </p:spPr>
        <p:txBody>
          <a:bodyPr/>
          <a:lstStyle/>
          <a:p>
            <a:r>
              <a:rPr lang="es-ES" sz="4400" b="1" dirty="0">
                <a:solidFill>
                  <a:schemeClr val="bg1"/>
                </a:solidFill>
                <a:latin typeface="Calibri" pitchFamily="34" charset="0"/>
              </a:rPr>
              <a:t>Dados </a:t>
            </a:r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da </a:t>
            </a:r>
            <a:r>
              <a:rPr lang="es-ES" sz="4400" b="1" dirty="0" err="1" smtClean="0">
                <a:solidFill>
                  <a:schemeClr val="bg1"/>
                </a:solidFill>
                <a:latin typeface="Calibri" pitchFamily="34" charset="0"/>
              </a:rPr>
              <a:t>investigação</a:t>
            </a:r>
            <a:endParaRPr lang="es-E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84"/>
            <a:ext cx="8362950" cy="5715016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Mais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novos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+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agressões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físicas e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diretas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;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Mais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velhos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+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agressões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indiretas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Maior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incidência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s-ES" sz="2800" i="1" dirty="0" err="1" smtClean="0">
                <a:solidFill>
                  <a:schemeClr val="bg1"/>
                </a:solidFill>
                <a:latin typeface="+mj-lt"/>
              </a:rPr>
              <a:t>bullying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entre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rapazes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Predomínio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de formas físicas e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diretas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nos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rapazes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e 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indiretas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nas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raparigas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Diminuem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com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idade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embora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os casos persistentes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assumam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maior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gravidade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+mj-lt"/>
              </a:rPr>
              <a:t>85%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episódios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acontecem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presença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outros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ES" sz="2800" dirty="0" err="1">
                <a:solidFill>
                  <a:schemeClr val="bg1"/>
                </a:solidFill>
                <a:latin typeface="+mj-lt"/>
              </a:rPr>
              <a:t>Com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a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intervenção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companheiros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s-ES" sz="2800" b="1" dirty="0">
                <a:solidFill>
                  <a:schemeClr val="bg1"/>
                </a:solidFill>
                <a:latin typeface="+mj-lt"/>
              </a:rPr>
              <a:t>57%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maus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 tratos </a:t>
            </a:r>
            <a:r>
              <a:rPr lang="es-ES" sz="2800" dirty="0" err="1">
                <a:solidFill>
                  <a:schemeClr val="bg1"/>
                </a:solidFill>
                <a:latin typeface="+mj-lt"/>
              </a:rPr>
              <a:t>cessa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>
              <a:buFontTx/>
              <a:buNone/>
            </a:pPr>
            <a:endParaRPr lang="es-ES" sz="2800" dirty="0">
              <a:solidFill>
                <a:srgbClr val="4D4D4D"/>
              </a:solidFill>
            </a:endParaRP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80513" cy="114300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pt-PT" sz="3600" b="1" dirty="0" smtClean="0"/>
              <a:t>Estudo Português 2008-2009</a:t>
            </a:r>
            <a:endParaRPr lang="pt-PT" sz="3600" b="1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95425"/>
            <a:ext cx="6275388" cy="4310063"/>
          </a:xfrm>
        </p:spPr>
        <p:txBody>
          <a:bodyPr/>
          <a:lstStyle/>
          <a:p>
            <a:pPr>
              <a:buClr>
                <a:srgbClr val="6699FF"/>
              </a:buClr>
            </a:pPr>
            <a:r>
              <a:rPr lang="pt-PT" sz="2400" b="1" dirty="0">
                <a:solidFill>
                  <a:schemeClr val="bg1"/>
                </a:solidFill>
                <a:latin typeface="+mj-lt"/>
              </a:rPr>
              <a:t>Participantes </a:t>
            </a:r>
          </a:p>
          <a:p>
            <a:pPr>
              <a:buFontTx/>
              <a:buNone/>
            </a:pPr>
            <a:endParaRPr lang="pt-PT" sz="1200" b="1" dirty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rgbClr val="6699FF"/>
              </a:buClr>
            </a:pPr>
            <a:r>
              <a:rPr lang="pt-PT" sz="2000" dirty="0">
                <a:solidFill>
                  <a:schemeClr val="bg1"/>
                </a:solidFill>
                <a:latin typeface="+mj-lt"/>
              </a:rPr>
              <a:t>1735 adolescentes entre os 11 e os 27 anos </a:t>
            </a:r>
          </a:p>
          <a:p>
            <a:pPr lvl="1">
              <a:buClr>
                <a:srgbClr val="6699FF"/>
              </a:buClr>
              <a:buFontTx/>
              <a:buNone/>
            </a:pPr>
            <a:r>
              <a:rPr lang="pt-PT" sz="2000" dirty="0">
                <a:solidFill>
                  <a:schemeClr val="bg1"/>
                </a:solidFill>
                <a:latin typeface="+mj-lt"/>
              </a:rPr>
              <a:t>	(M = 15 anos; DP = 1.99)</a:t>
            </a:r>
          </a:p>
          <a:p>
            <a:pPr lvl="1">
              <a:buClr>
                <a:srgbClr val="6699FF"/>
              </a:buClr>
            </a:pPr>
            <a:r>
              <a:rPr lang="pt-PT" sz="2000" dirty="0">
                <a:solidFill>
                  <a:schemeClr val="bg1"/>
                </a:solidFill>
                <a:latin typeface="+mj-lt"/>
              </a:rPr>
              <a:t>23 escolas básicas de Braga e Lisboa + </a:t>
            </a:r>
          </a:p>
          <a:p>
            <a:pPr lvl="1">
              <a:buClr>
                <a:srgbClr val="6699FF"/>
              </a:buClr>
              <a:buFontTx/>
              <a:buNone/>
            </a:pPr>
            <a:r>
              <a:rPr lang="pt-PT" sz="2000" dirty="0">
                <a:solidFill>
                  <a:schemeClr val="bg1"/>
                </a:solidFill>
                <a:latin typeface="+mj-lt"/>
              </a:rPr>
              <a:t>	6 escolas secundárias de Braga </a:t>
            </a:r>
          </a:p>
          <a:p>
            <a:pPr lvl="1">
              <a:buClr>
                <a:srgbClr val="6699FF"/>
              </a:buClr>
            </a:pPr>
            <a:r>
              <a:rPr lang="pt-PT" sz="2000" dirty="0">
                <a:solidFill>
                  <a:schemeClr val="bg1"/>
                </a:solidFill>
                <a:latin typeface="+mj-lt"/>
              </a:rPr>
              <a:t>47,5% sexo masculino e 52,5% sexo feminino</a:t>
            </a:r>
            <a:r>
              <a:rPr lang="pt-PT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1">
              <a:buFontTx/>
              <a:buNone/>
            </a:pPr>
            <a:r>
              <a:rPr lang="pt-PT" sz="1800" dirty="0">
                <a:solidFill>
                  <a:schemeClr val="bg1"/>
                </a:solidFill>
                <a:latin typeface="+mj-lt"/>
              </a:rPr>
              <a:t>        </a:t>
            </a:r>
          </a:p>
          <a:p>
            <a:pPr lvl="1">
              <a:buFontTx/>
              <a:buNone/>
            </a:pPr>
            <a:endParaRPr lang="pt-PT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7524" name="Imagem 3" descr="Country Map and Flag of Portugal"/>
          <p:cNvPicPr>
            <a:picLocks noChangeAspect="1" noChangeArrowheads="1"/>
          </p:cNvPicPr>
          <p:nvPr/>
        </p:nvPicPr>
        <p:blipFill>
          <a:blip r:embed="rId2" cstate="print"/>
          <a:srcRect t="2164" b="10147"/>
          <a:stretch>
            <a:fillRect/>
          </a:stretch>
        </p:blipFill>
        <p:spPr bwMode="auto">
          <a:xfrm>
            <a:off x="6699250" y="1268413"/>
            <a:ext cx="2265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Imagem 10" descr="C:\Users\Sofia\Desktop\pioné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076700"/>
            <a:ext cx="4587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Oval 2"/>
          <p:cNvSpPr>
            <a:spLocks noChangeArrowheads="1"/>
          </p:cNvSpPr>
          <p:nvPr/>
        </p:nvSpPr>
        <p:spPr bwMode="auto">
          <a:xfrm>
            <a:off x="6594475" y="4365625"/>
            <a:ext cx="714375" cy="2968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7528" name="Oval 2"/>
          <p:cNvSpPr>
            <a:spLocks noChangeArrowheads="1"/>
          </p:cNvSpPr>
          <p:nvPr/>
        </p:nvSpPr>
        <p:spPr bwMode="auto">
          <a:xfrm>
            <a:off x="7313613" y="2205038"/>
            <a:ext cx="714375" cy="29686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7529" name="Imagem 5" descr="C:\Users\Sofia\Desktop\pioné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830388"/>
            <a:ext cx="4587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7451725" y="4408488"/>
            <a:ext cx="865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>
                <a:solidFill>
                  <a:srgbClr val="CC3300"/>
                </a:solidFill>
              </a:rPr>
              <a:t>16 escolas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8027988" y="2247900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>
                <a:solidFill>
                  <a:srgbClr val="CC3300"/>
                </a:solidFill>
              </a:rPr>
              <a:t>13 escolas</a:t>
            </a:r>
          </a:p>
        </p:txBody>
      </p:sp>
      <p:graphicFrame>
        <p:nvGraphicFramePr>
          <p:cNvPr id="107598" name="Group 78"/>
          <p:cNvGraphicFramePr>
            <a:graphicFrameLocks noGrp="1"/>
          </p:cNvGraphicFramePr>
          <p:nvPr>
            <p:ph sz="half" idx="2"/>
          </p:nvPr>
        </p:nvGraphicFramePr>
        <p:xfrm>
          <a:off x="1042988" y="4232275"/>
          <a:ext cx="5256212" cy="2290953"/>
        </p:xfrm>
        <a:graphic>
          <a:graphicData uri="http://schemas.openxmlformats.org/drawingml/2006/table">
            <a:tbl>
              <a:tblPr/>
              <a:tblGrid>
                <a:gridCol w="121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322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Ensino básico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Ensino secundário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Total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Sexo masculino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Sexo feminino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487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424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322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934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322"/>
                          </a:solidFill>
                          <a:effectLst/>
                          <a:latin typeface="+mj-lt"/>
                        </a:rPr>
                        <a:t>1375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7593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14763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Imagem 3" descr="Country Map and Flag of Portugal"/>
          <p:cNvPicPr>
            <a:picLocks noChangeAspect="1" noChangeArrowheads="1"/>
          </p:cNvPicPr>
          <p:nvPr/>
        </p:nvPicPr>
        <p:blipFill>
          <a:blip r:embed="rId3" cstate="print"/>
          <a:srcRect t="2164" b="10147"/>
          <a:stretch>
            <a:fillRect/>
          </a:stretch>
        </p:blipFill>
        <p:spPr bwMode="auto">
          <a:xfrm>
            <a:off x="6286500" y="571500"/>
            <a:ext cx="2265363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2"/>
          <p:cNvSpPr>
            <a:spLocks noChangeArrowheads="1"/>
          </p:cNvSpPr>
          <p:nvPr/>
        </p:nvSpPr>
        <p:spPr bwMode="auto">
          <a:xfrm>
            <a:off x="6929438" y="1571625"/>
            <a:ext cx="714375" cy="2968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6390" name="Imagem 5" descr="C:\Users\Sofia\Desktop\pioné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1214438"/>
            <a:ext cx="4587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7500938" y="1357313"/>
            <a:ext cx="11049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PT" sz="1100" b="1">
                <a:solidFill>
                  <a:srgbClr val="C00000"/>
                </a:solidFill>
                <a:latin typeface="Calibri" pitchFamily="34" charset="0"/>
              </a:rPr>
              <a:t>17 Escolas</a:t>
            </a:r>
            <a:endParaRPr lang="pt-PT"/>
          </a:p>
        </p:txBody>
      </p:sp>
      <p:sp>
        <p:nvSpPr>
          <p:cNvPr id="16392" name="Oval 2"/>
          <p:cNvSpPr>
            <a:spLocks noChangeArrowheads="1"/>
          </p:cNvSpPr>
          <p:nvPr/>
        </p:nvSpPr>
        <p:spPr bwMode="auto">
          <a:xfrm>
            <a:off x="6215063" y="3917950"/>
            <a:ext cx="714375" cy="2968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7072313" y="3714750"/>
            <a:ext cx="11049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PT" sz="1100" b="1">
                <a:solidFill>
                  <a:srgbClr val="C00000"/>
                </a:solidFill>
                <a:latin typeface="Calibri" pitchFamily="34" charset="0"/>
              </a:rPr>
              <a:t>17 Escolas</a:t>
            </a:r>
            <a:endParaRPr lang="pt-PT"/>
          </a:p>
        </p:txBody>
      </p:sp>
      <p:pic>
        <p:nvPicPr>
          <p:cNvPr id="16394" name="Imagem 10" descr="C:\Users\Sofia\Desktop\pioné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3571875"/>
            <a:ext cx="458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124200"/>
            <a:ext cx="4678680" cy="20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1285852" y="1571612"/>
            <a:ext cx="4643437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1751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adolescentes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70D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rgbClr val="070D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70D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70D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rgbClr val="070D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0"/>
            <a:ext cx="8229600" cy="1143000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  <a:latin typeface="NewsGotTLig" pitchFamily="2" charset="0"/>
              </a:rPr>
              <a:t>Prevalência</a:t>
            </a:r>
            <a:endParaRPr lang="es-ES" b="1" dirty="0">
              <a:solidFill>
                <a:schemeClr val="bg1"/>
              </a:solidFill>
              <a:latin typeface="NewsGotTLi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80513" cy="114300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pt-PT" sz="3600" b="1" dirty="0">
                <a:solidFill>
                  <a:schemeClr val="bg1"/>
                </a:solidFill>
              </a:rPr>
              <a:t>Natureza e extensão do </a:t>
            </a:r>
            <a:r>
              <a:rPr lang="pt-PT" sz="3600" b="1" i="1" dirty="0" err="1">
                <a:solidFill>
                  <a:schemeClr val="bg1"/>
                </a:solidFill>
              </a:rPr>
              <a:t>cyberbullying</a:t>
            </a:r>
            <a:r>
              <a:rPr lang="pt-PT" sz="3600" b="1" i="1" dirty="0">
                <a:solidFill>
                  <a:schemeClr val="bg1"/>
                </a:solidFill>
              </a:rPr>
              <a:t/>
            </a:r>
            <a:br>
              <a:rPr lang="pt-PT" sz="3600" b="1" i="1" dirty="0">
                <a:solidFill>
                  <a:schemeClr val="bg1"/>
                </a:solidFill>
              </a:rPr>
            </a:br>
            <a:r>
              <a:rPr lang="pt-PT" sz="3600" b="1" dirty="0" smtClean="0"/>
              <a:t>Estudo Português</a:t>
            </a:r>
            <a:endParaRPr lang="pt-PT" sz="3600" b="1" dirty="0"/>
          </a:p>
        </p:txBody>
      </p:sp>
      <p:pic>
        <p:nvPicPr>
          <p:cNvPr id="107593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4763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algn="ctr">
              <a:buClr>
                <a:srgbClr val="6699FF"/>
              </a:buClr>
              <a:buFontTx/>
              <a:buNone/>
            </a:pPr>
            <a:endParaRPr lang="pt-PT" sz="1400" b="1" dirty="0">
              <a:solidFill>
                <a:schemeClr val="bg1"/>
              </a:solidFill>
              <a:latin typeface="+mj-lt"/>
            </a:endParaRPr>
          </a:p>
          <a:p>
            <a:pPr algn="ctr">
              <a:buClr>
                <a:srgbClr val="6699FF"/>
              </a:buClr>
              <a:buFontTx/>
              <a:buNone/>
            </a:pPr>
            <a:r>
              <a:rPr lang="pt-PT" sz="1400" b="1" dirty="0" smtClean="0">
                <a:solidFill>
                  <a:schemeClr val="bg1"/>
                </a:solidFill>
                <a:latin typeface="+mj-lt"/>
              </a:rPr>
              <a:t>Distribuição </a:t>
            </a:r>
            <a:r>
              <a:rPr lang="pt-PT" sz="1400" b="1" dirty="0">
                <a:solidFill>
                  <a:schemeClr val="bg1"/>
                </a:solidFill>
                <a:latin typeface="+mj-lt"/>
              </a:rPr>
              <a:t>do </a:t>
            </a:r>
            <a:r>
              <a:rPr lang="pt-PT" sz="1400" b="1" i="1" dirty="0" err="1">
                <a:solidFill>
                  <a:schemeClr val="bg1"/>
                </a:solidFill>
                <a:latin typeface="+mj-lt"/>
              </a:rPr>
              <a:t>cyberbullying</a:t>
            </a:r>
            <a:r>
              <a:rPr lang="pt-PT" sz="1400" b="1" dirty="0">
                <a:solidFill>
                  <a:schemeClr val="bg1"/>
                </a:solidFill>
                <a:latin typeface="+mj-lt"/>
              </a:rPr>
              <a:t> através da Internet em função do nível de ensino</a:t>
            </a:r>
          </a:p>
        </p:txBody>
      </p:sp>
      <p:pic>
        <p:nvPicPr>
          <p:cNvPr id="17" name="Gráfico 6"/>
          <p:cNvPicPr>
            <a:picLocks noChangeArrowheads="1"/>
          </p:cNvPicPr>
          <p:nvPr/>
        </p:nvPicPr>
        <p:blipFill>
          <a:blip r:embed="rId4" cstate="print"/>
          <a:srcRect l="-2441" t="-5988" r="-1788" b="-7719"/>
          <a:stretch>
            <a:fillRect/>
          </a:stretch>
        </p:blipFill>
        <p:spPr bwMode="auto">
          <a:xfrm>
            <a:off x="971600" y="1772816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80513" cy="114300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pt-PT" sz="3600" b="1" dirty="0" smtClean="0"/>
              <a:t>Estudo Português</a:t>
            </a:r>
            <a:endParaRPr lang="pt-PT" sz="3600" b="1" dirty="0"/>
          </a:p>
        </p:txBody>
      </p:sp>
      <p:pic>
        <p:nvPicPr>
          <p:cNvPr id="107593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4763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8022" y="1177568"/>
            <a:ext cx="442753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 dirty="0">
                <a:solidFill>
                  <a:schemeClr val="bg1"/>
                </a:solidFill>
                <a:latin typeface="+mj-lt"/>
              </a:rPr>
              <a:t>Distribuição do </a:t>
            </a:r>
            <a:r>
              <a:rPr lang="pt-PT" sz="1400" b="1" i="1" dirty="0" err="1">
                <a:solidFill>
                  <a:schemeClr val="bg1"/>
                </a:solidFill>
                <a:latin typeface="+mj-lt"/>
              </a:rPr>
              <a:t>cyberbullying</a:t>
            </a:r>
            <a:r>
              <a:rPr lang="pt-PT" sz="1400" b="1" dirty="0">
                <a:solidFill>
                  <a:schemeClr val="bg1"/>
                </a:solidFill>
                <a:latin typeface="+mj-lt"/>
              </a:rPr>
              <a:t> através da Internet no </a:t>
            </a:r>
            <a:r>
              <a:rPr lang="pt-PT" sz="1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ensino básico </a:t>
            </a:r>
            <a:r>
              <a:rPr lang="pt-PT" sz="1400" b="1" dirty="0">
                <a:solidFill>
                  <a:schemeClr val="bg1"/>
                </a:solidFill>
                <a:latin typeface="+mj-lt"/>
              </a:rPr>
              <a:t>em função do género</a:t>
            </a:r>
          </a:p>
        </p:txBody>
      </p:sp>
      <p:pic>
        <p:nvPicPr>
          <p:cNvPr id="8" name="Gráfico 5"/>
          <p:cNvPicPr>
            <a:picLocks noChangeArrowheads="1"/>
          </p:cNvPicPr>
          <p:nvPr/>
        </p:nvPicPr>
        <p:blipFill>
          <a:blip r:embed="rId4" cstate="print"/>
          <a:srcRect l="-2797" t="-5478" r="-2098" b="-7092"/>
          <a:stretch>
            <a:fillRect/>
          </a:stretch>
        </p:blipFill>
        <p:spPr bwMode="auto">
          <a:xfrm>
            <a:off x="4714875" y="4306565"/>
            <a:ext cx="4394199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áfico 3"/>
          <p:cNvPicPr>
            <a:picLocks noChangeArrowheads="1"/>
          </p:cNvPicPr>
          <p:nvPr/>
        </p:nvPicPr>
        <p:blipFill>
          <a:blip r:embed="rId5" cstate="print"/>
          <a:srcRect l="-2797" t="-5704" r="-2098" b="-7550"/>
          <a:stretch>
            <a:fillRect/>
          </a:stretch>
        </p:blipFill>
        <p:spPr bwMode="auto">
          <a:xfrm>
            <a:off x="251520" y="1624370"/>
            <a:ext cx="4572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43438" y="3789040"/>
            <a:ext cx="442753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 dirty="0">
                <a:solidFill>
                  <a:schemeClr val="bg1"/>
                </a:solidFill>
                <a:latin typeface="+mj-lt"/>
              </a:rPr>
              <a:t>Distribuição do </a:t>
            </a:r>
            <a:r>
              <a:rPr lang="pt-PT" sz="1400" b="1" i="1" dirty="0" err="1">
                <a:solidFill>
                  <a:schemeClr val="bg1"/>
                </a:solidFill>
                <a:latin typeface="+mj-lt"/>
              </a:rPr>
              <a:t>cyberbullying</a:t>
            </a:r>
            <a:r>
              <a:rPr lang="pt-PT" sz="1400" b="1" dirty="0">
                <a:solidFill>
                  <a:schemeClr val="bg1"/>
                </a:solidFill>
                <a:latin typeface="+mj-lt"/>
              </a:rPr>
              <a:t> através da Internet no </a:t>
            </a:r>
            <a:r>
              <a:rPr lang="pt-PT" sz="1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ensino secundário </a:t>
            </a:r>
            <a:r>
              <a:rPr lang="pt-PT" sz="1400" b="1" dirty="0">
                <a:solidFill>
                  <a:schemeClr val="bg1"/>
                </a:solidFill>
                <a:latin typeface="+mj-lt"/>
              </a:rPr>
              <a:t>em função do género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80513" cy="114300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pt-PT" sz="3600" b="1" dirty="0" smtClean="0"/>
              <a:t>Estudo Português</a:t>
            </a:r>
            <a:endParaRPr lang="pt-PT" sz="3600" b="1" dirty="0"/>
          </a:p>
        </p:txBody>
      </p:sp>
      <p:pic>
        <p:nvPicPr>
          <p:cNvPr id="107593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14763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algn="ctr">
              <a:buNone/>
            </a:pPr>
            <a:r>
              <a:rPr lang="pt-PT" sz="2000" b="1" dirty="0">
                <a:solidFill>
                  <a:schemeClr val="bg1"/>
                </a:solidFill>
              </a:rPr>
              <a:t>Principais formas de </a:t>
            </a:r>
            <a:r>
              <a:rPr lang="pt-PT" sz="2000" b="1" i="1" dirty="0" err="1">
                <a:solidFill>
                  <a:schemeClr val="bg1"/>
                </a:solidFill>
              </a:rPr>
              <a:t>cyberbullying</a:t>
            </a:r>
            <a:r>
              <a:rPr lang="pt-PT" sz="2000" b="1" dirty="0">
                <a:solidFill>
                  <a:schemeClr val="bg1"/>
                </a:solidFill>
              </a:rPr>
              <a:t> através da Internet em função do nível de ensino </a:t>
            </a: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14" name="Gráfico 13"/>
          <p:cNvPicPr>
            <a:picLocks noChangeArrowheads="1"/>
          </p:cNvPicPr>
          <p:nvPr/>
        </p:nvPicPr>
        <p:blipFill>
          <a:blip r:embed="rId3" cstate="print"/>
          <a:srcRect l="-2245" t="-5615" r="-1743" b="-8308"/>
          <a:stretch>
            <a:fillRect/>
          </a:stretch>
        </p:blipFill>
        <p:spPr bwMode="auto">
          <a:xfrm>
            <a:off x="457200" y="1916832"/>
            <a:ext cx="84352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52536"/>
              </p:ext>
            </p:extLst>
          </p:nvPr>
        </p:nvGraphicFramePr>
        <p:xfrm>
          <a:off x="285720" y="214288"/>
          <a:ext cx="8572560" cy="642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16">
                <a:tc gridSpan="2"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latin typeface="+mj-lt"/>
                        </a:rPr>
                        <a:t>Características</a:t>
                      </a:r>
                      <a:r>
                        <a:rPr lang="pt-PT" sz="2800" baseline="0" dirty="0" smtClean="0">
                          <a:latin typeface="+mj-lt"/>
                        </a:rPr>
                        <a:t> Individuais</a:t>
                      </a:r>
                      <a:endParaRPr lang="pt-PT" sz="2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61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latin typeface="+mj-lt"/>
                        </a:rPr>
                        <a:t>Agressores</a:t>
                      </a:r>
                      <a:endParaRPr lang="pt-PT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latin typeface="+mj-lt"/>
                        </a:rPr>
                        <a:t>Vítimas</a:t>
                      </a:r>
                      <a:endParaRPr lang="pt-PT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445"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Tendência marcada para abusar da sua força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Impulsivos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Poucas</a:t>
                      </a:r>
                      <a:r>
                        <a:rPr lang="pt-PT" sz="2000" baseline="0" dirty="0" smtClean="0">
                          <a:latin typeface="+mj-lt"/>
                        </a:rPr>
                        <a:t> competências</a:t>
                      </a:r>
                      <a:r>
                        <a:rPr lang="pt-PT" sz="2000" dirty="0" smtClean="0">
                          <a:latin typeface="+mj-lt"/>
                        </a:rPr>
                        <a:t> sociais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Baixa tolerância à frustração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Dificuldade em cumprir normas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Dificuldade</a:t>
                      </a:r>
                      <a:r>
                        <a:rPr lang="pt-PT" sz="2000" baseline="0" dirty="0" smtClean="0">
                          <a:latin typeface="+mj-lt"/>
                        </a:rPr>
                        <a:t> na tomada de perspectiva</a:t>
                      </a:r>
                      <a:endParaRPr lang="pt-PT" sz="2000" dirty="0" smtClean="0">
                        <a:latin typeface="+mj-lt"/>
                      </a:endParaRP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Estão de acordo com as crenças que justificam a violência e a intolerância em diferentes tipos de relações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Baixo rendimento académico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Infelizes na escola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Maior tendência para se envolverem em comportamentos de risco (consumos,</a:t>
                      </a:r>
                      <a:r>
                        <a:rPr lang="pt-PT" sz="2000" baseline="0" dirty="0" smtClean="0">
                          <a:latin typeface="+mj-lt"/>
                        </a:rPr>
                        <a:t> álcool, drogas, vandalismo, roubos,…)</a:t>
                      </a:r>
                      <a:endParaRPr lang="pt-PT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Grande dificuldade de comunicação;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Conduta muito passiva perante a vida;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Auto-conceito desfavorável;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Baixa auto-estima;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+mj-lt"/>
                        </a:rPr>
                        <a:t>Sintomas depressivos, insegurança e ansiedade</a:t>
                      </a:r>
                      <a:endParaRPr lang="pt-PT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eta circular 3"/>
          <p:cNvSpPr/>
          <p:nvPr/>
        </p:nvSpPr>
        <p:spPr>
          <a:xfrm rot="5400000">
            <a:off x="6061059" y="3725891"/>
            <a:ext cx="2153300" cy="255965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Seta circular 4"/>
          <p:cNvSpPr/>
          <p:nvPr/>
        </p:nvSpPr>
        <p:spPr>
          <a:xfrm rot="16200000">
            <a:off x="5958707" y="3613929"/>
            <a:ext cx="2126973" cy="275724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00958" y="4071942"/>
            <a:ext cx="10001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Calibri" pitchFamily="34" charset="0"/>
              </a:rPr>
              <a:t>Causa</a:t>
            </a:r>
            <a:endParaRPr lang="pt-PT" sz="20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86446" y="5214950"/>
            <a:ext cx="12144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latin typeface="Calibri" pitchFamily="34" charset="0"/>
              </a:rPr>
              <a:t>Bullying</a:t>
            </a:r>
            <a:endParaRPr lang="pt-PT" sz="20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4876" y="4171898"/>
            <a:ext cx="18573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Calibri" pitchFamily="34" charset="0"/>
              </a:rPr>
              <a:t>Consequência</a:t>
            </a:r>
            <a:endParaRPr lang="pt-PT" sz="2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25413"/>
              </p:ext>
            </p:extLst>
          </p:nvPr>
        </p:nvGraphicFramePr>
        <p:xfrm>
          <a:off x="285720" y="214288"/>
          <a:ext cx="8572560" cy="642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16">
                <a:tc gridSpan="2"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latin typeface="+mj-lt"/>
                        </a:rPr>
                        <a:t>Características</a:t>
                      </a:r>
                      <a:r>
                        <a:rPr lang="pt-PT" sz="2800" baseline="0" dirty="0" smtClean="0">
                          <a:latin typeface="+mj-lt"/>
                        </a:rPr>
                        <a:t> Sociais/Relacionais</a:t>
                      </a:r>
                      <a:endParaRPr lang="pt-PT" sz="2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61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latin typeface="+mj-lt"/>
                        </a:rPr>
                        <a:t>Agressores</a:t>
                      </a:r>
                      <a:endParaRPr lang="pt-PT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latin typeface="+mj-lt"/>
                        </a:rPr>
                        <a:t>Vítimas</a:t>
                      </a:r>
                      <a:endParaRPr lang="pt-PT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445"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endParaRPr lang="pt-PT" sz="2000" dirty="0" smtClean="0">
                        <a:latin typeface="Calibri" pitchFamily="34" charset="0"/>
                      </a:endParaRPr>
                    </a:p>
                    <a:p>
                      <a:pPr marL="174625" indent="-174625" algn="just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Calibri" pitchFamily="34" charset="0"/>
                        </a:rPr>
                        <a:t>Relações negativas com os adultos</a:t>
                      </a:r>
                    </a:p>
                    <a:p>
                      <a:pPr marL="174625" indent="-174625" algn="just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Calibri" pitchFamily="34" charset="0"/>
                        </a:rPr>
                        <a:t>Tendem a ser rejeitados, porém podem ser populares;</a:t>
                      </a:r>
                    </a:p>
                    <a:p>
                      <a:pPr marL="174625" indent="-174625" algn="just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Calibri" pitchFamily="34" charset="0"/>
                        </a:rPr>
                        <a:t>Famílias pouco afetivas, com dificuldades em partilhar os seus sentimentos;</a:t>
                      </a:r>
                    </a:p>
                    <a:p>
                      <a:pPr marL="174625" indent="-174625" algn="just">
                        <a:buFont typeface="Arial" pitchFamily="34" charset="0"/>
                        <a:buChar char="•"/>
                      </a:pPr>
                      <a:r>
                        <a:rPr lang="pt-PT" sz="2000" dirty="0" smtClean="0">
                          <a:latin typeface="Calibri" pitchFamily="34" charset="0"/>
                        </a:rPr>
                        <a:t>Utilizam a crítica em vez do elogio 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endParaRPr lang="pt-PT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just" rtl="0" eaLnBrk="1" latinLnBrk="0" hangingPunct="1">
                        <a:buFont typeface="Arial" pitchFamily="34" charset="0"/>
                        <a:buChar char="•"/>
                      </a:pPr>
                      <a:endParaRPr kumimoji="0" lang="pt-PT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174625" indent="-174625" algn="just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pt-PT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Sofrem de rejeição por parte dos pares</a:t>
                      </a:r>
                    </a:p>
                    <a:p>
                      <a:pPr marL="174625" indent="-174625" algn="just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pt-PT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Pais </a:t>
                      </a:r>
                      <a:r>
                        <a:rPr kumimoji="0" lang="pt-PT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sobreprotetores</a:t>
                      </a:r>
                      <a:endParaRPr kumimoji="0" lang="pt-PT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174625" indent="-174625" algn="just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pt-PT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Outros estudos referem que o tipo de família não é significativo. 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endParaRPr lang="pt-PT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mada com seta para a direita 2"/>
          <p:cNvSpPr/>
          <p:nvPr/>
        </p:nvSpPr>
        <p:spPr>
          <a:xfrm>
            <a:off x="37796" y="223153"/>
            <a:ext cx="5974364" cy="6336704"/>
          </a:xfrm>
          <a:prstGeom prst="rightArrowCallout">
            <a:avLst>
              <a:gd name="adj1" fmla="val 6928"/>
              <a:gd name="adj2" fmla="val 14416"/>
              <a:gd name="adj3" fmla="val 19836"/>
              <a:gd name="adj4" fmla="val 77204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4308" y="420484"/>
            <a:ext cx="4706919" cy="60170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pt-PT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Porque usam os meios eletrónicos 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r>
              <a:rPr lang="pt-PT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para agredir?</a:t>
            </a:r>
            <a:endParaRPr lang="pt-PT" sz="2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  <a:defRPr/>
            </a:pPr>
            <a:endParaRPr lang="pt-PT" sz="1100" dirty="0">
              <a:solidFill>
                <a:schemeClr val="tx1"/>
              </a:solidFill>
              <a:latin typeface="+mj-lt"/>
            </a:endParaRP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Falta de informação e acompanhamento</a:t>
            </a:r>
            <a:endParaRPr lang="pt-PT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  <a:ea typeface="Calibri" pitchFamily="34" charset="0"/>
              <a:cs typeface="Times New Roman" pitchFamily="18" charset="0"/>
            </a:endParaRP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Falta de </a:t>
            </a: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limites </a:t>
            </a: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fixados </a:t>
            </a: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pelos </a:t>
            </a: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pais</a:t>
            </a:r>
            <a:endParaRPr lang="pt-PT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Gozo/divertimento</a:t>
            </a:r>
            <a:endParaRPr lang="pt-PT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Raiva/frustração</a:t>
            </a:r>
            <a:endParaRPr lang="pt-PT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Falta de </a:t>
            </a: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empatia/insensibilidade</a:t>
            </a: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Distância </a:t>
            </a: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física que separa os agressores das vítimas;</a:t>
            </a:r>
            <a:endParaRPr lang="pt-PT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Anonimato – “criminosos disfarçados”</a:t>
            </a:r>
          </a:p>
          <a:p>
            <a:pPr marL="273050" indent="-273050" algn="l" eaLnBrk="0" hangingPunct="0">
              <a:lnSpc>
                <a:spcPct val="150000"/>
              </a:lnSpc>
              <a:buClr>
                <a:schemeClr val="bg1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pt-PT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Vingança </a:t>
            </a:r>
            <a:r>
              <a:rPr lang="pt-PT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das vítimas</a:t>
            </a:r>
            <a:endParaRPr lang="pt-PT" sz="20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012160" y="850674"/>
            <a:ext cx="3240360" cy="573387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273050">
              <a:lnSpc>
                <a:spcPct val="90000"/>
              </a:lnSpc>
              <a:defRPr/>
            </a:pPr>
            <a:endParaRPr lang="pt-PT" sz="17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lvl="1" indent="273050">
              <a:lnSpc>
                <a:spcPct val="90000"/>
              </a:lnSpc>
              <a:defRPr/>
            </a:pPr>
            <a:endParaRPr lang="pt-PT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0" lvl="1" indent="273050">
              <a:lnSpc>
                <a:spcPct val="90000"/>
              </a:lnSpc>
              <a:defRPr/>
            </a:pPr>
            <a:r>
              <a:rPr lang="pt-PT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Alvos </a:t>
            </a:r>
            <a:r>
              <a:rPr lang="pt-PT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fáceis</a:t>
            </a:r>
            <a:r>
              <a:rPr lang="pt-PT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…</a:t>
            </a:r>
          </a:p>
          <a:p>
            <a:pPr marL="0" lvl="1" indent="273050">
              <a:lnSpc>
                <a:spcPct val="90000"/>
              </a:lnSpc>
              <a:defRPr/>
            </a:pPr>
            <a:endParaRPr lang="pt-PT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65113" lvl="1" indent="-26511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Pessoas emocionalmente    frágeis</a:t>
            </a:r>
            <a:endParaRPr lang="pt-PT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1" indent="2730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Dependentes das TIC</a:t>
            </a:r>
          </a:p>
          <a:p>
            <a:pPr marL="0" lvl="1" indent="2730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Imaturos</a:t>
            </a:r>
          </a:p>
          <a:p>
            <a:pPr marL="271463" lvl="1" indent="-2714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Aspeto diferente  (e.g., vestuário)</a:t>
            </a:r>
          </a:p>
          <a:p>
            <a:pPr marL="271463" lvl="1" indent="-2714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Ser </a:t>
            </a:r>
            <a:r>
              <a:rPr lang="pt-PT" sz="1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o “marrão” ou o mais “burro” da </a:t>
            </a: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turma</a:t>
            </a:r>
          </a:p>
          <a:p>
            <a:pPr marL="271463" lvl="1" indent="-27146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Vítimas e agressores de </a:t>
            </a:r>
            <a:r>
              <a:rPr lang="pt-PT" sz="1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bullying</a:t>
            </a:r>
            <a:r>
              <a:rPr lang="pt-PT" sz="1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</a:p>
          <a:p>
            <a:pPr marL="271463" lvl="1" indent="-271463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pt-PT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271463" lvl="1" indent="-271463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pt-PT" sz="1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2844" y="458252"/>
            <a:ext cx="6072230" cy="6370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endParaRPr lang="pt-PT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  <a:defRPr/>
            </a:pPr>
            <a:endParaRPr lang="pt-PT" sz="2400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Está para além do </a:t>
            </a: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espaço escolar: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o agressor </a:t>
            </a: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tem acesso ilimitado à vítima </a:t>
            </a:r>
            <a:endParaRPr lang="pt-PT" sz="2400" b="0" dirty="0">
              <a:solidFill>
                <a:schemeClr val="bg1"/>
              </a:solidFill>
              <a:latin typeface="Arial Rounded MT Bold" panose="020F0704030504030204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pt-PT" sz="2400" b="0" dirty="0">
              <a:solidFill>
                <a:schemeClr val="bg1"/>
              </a:solidFill>
              <a:latin typeface="Arial Rounded MT Bold" panose="020F0704030504030204" pitchFamily="34" charset="0"/>
              <a:sym typeface="Wingdings" pitchFamily="2" charset="2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Maior audiência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endParaRPr lang="pt-PT" sz="2400" b="0" dirty="0">
              <a:solidFill>
                <a:schemeClr val="bg1"/>
              </a:solidFill>
              <a:latin typeface="Arial Rounded MT Bold" panose="020F0704030504030204" pitchFamily="34" charset="0"/>
              <a:sym typeface="Wingdings" pitchFamily="2" charset="2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Poder das palavras </a:t>
            </a: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escritas: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mais </a:t>
            </a: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concretas e reais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endParaRPr lang="pt-PT" sz="2400" b="0" dirty="0" smtClean="0">
              <a:solidFill>
                <a:schemeClr val="bg1"/>
              </a:solidFill>
              <a:latin typeface="Arial Rounded MT Bold" panose="020F0704030504030204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Os agressores escondem-se 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atrás  de falsas identidades</a:t>
            </a:r>
            <a:endParaRPr lang="pt-PT" sz="2400" b="0" dirty="0">
              <a:solidFill>
                <a:schemeClr val="bg1"/>
              </a:solidFill>
              <a:latin typeface="Arial Rounded MT Bold" panose="020F0704030504030204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  <a:defRPr/>
            </a:pPr>
            <a:endParaRPr lang="pt-PT" sz="2400" b="0" dirty="0">
              <a:solidFill>
                <a:schemeClr val="bg1"/>
              </a:solidFill>
              <a:latin typeface="Arial Rounded MT Bold" panose="020F0704030504030204" pitchFamily="34" charset="0"/>
              <a:sym typeface="Wingdings" pitchFamily="2" charset="2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Silêncio das vítimas</a:t>
            </a: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receiam </a:t>
            </a:r>
            <a:r>
              <a:rPr lang="pt-PT" sz="2400" b="0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os adultos piorem a situação e </a:t>
            </a: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proíbam o telemóvel ou a internet </a:t>
            </a:r>
            <a:endParaRPr lang="pt-PT" sz="2400" b="0" dirty="0">
              <a:solidFill>
                <a:schemeClr val="bg1"/>
              </a:solidFill>
              <a:latin typeface="Arial Rounded MT Bold" panose="020F0704030504030204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88" y="363538"/>
            <a:ext cx="8429625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 err="1">
                <a:solidFill>
                  <a:srgbClr val="133322"/>
                </a:solidFill>
                <a:latin typeface="+mj-lt"/>
              </a:rPr>
              <a:t>Cyberbullying</a:t>
            </a:r>
            <a:r>
              <a:rPr lang="pt-PT" dirty="0">
                <a:solidFill>
                  <a:srgbClr val="133322"/>
                </a:solidFill>
                <a:latin typeface="+mj-lt"/>
              </a:rPr>
              <a:t>… Qual a gravidade?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16216" y="2564904"/>
            <a:ext cx="2500330" cy="19389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i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Maior gravidade no </a:t>
            </a:r>
            <a:r>
              <a:rPr lang="pt-PT" sz="2400" i="1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cyberbullying</a:t>
            </a:r>
            <a:r>
              <a:rPr lang="pt-PT" sz="2400" i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do que no </a:t>
            </a:r>
            <a:r>
              <a:rPr lang="pt-PT" sz="2400" i="1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bullying</a:t>
            </a:r>
            <a:endParaRPr lang="pt-PT" sz="2400" i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640960" cy="1143000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>
                <a:latin typeface="Arial Rounded MT Bold" panose="020F0704030504030204" pitchFamily="34" charset="0"/>
              </a:rPr>
              <a:t>Plano da sessão</a:t>
            </a:r>
            <a:br>
              <a:rPr lang="pt-PT" dirty="0" smtClean="0">
                <a:latin typeface="Arial Rounded MT Bold" panose="020F0704030504030204" pitchFamily="34" charset="0"/>
              </a:rPr>
            </a:br>
            <a:r>
              <a:rPr lang="pt-PT" dirty="0" smtClean="0">
                <a:latin typeface="Arial Rounded MT Bold" panose="020F0704030504030204" pitchFamily="34" charset="0"/>
              </a:rPr>
              <a:t> </a:t>
            </a:r>
            <a:br>
              <a:rPr lang="pt-PT" dirty="0" smtClean="0">
                <a:latin typeface="Arial Rounded MT Bold" panose="020F0704030504030204" pitchFamily="34" charset="0"/>
              </a:rPr>
            </a:br>
            <a:r>
              <a:rPr lang="pt-PT" sz="3200" dirty="0" smtClean="0">
                <a:latin typeface="Arial Rounded MT Bold" panose="020F0704030504030204" pitchFamily="34" charset="0"/>
              </a:rPr>
              <a:t>Apresentação do filme educativo TAGGED </a:t>
            </a:r>
            <a:br>
              <a:rPr lang="pt-PT" sz="3200" dirty="0" smtClean="0">
                <a:latin typeface="Arial Rounded MT Bold" panose="020F0704030504030204" pitchFamily="34" charset="0"/>
              </a:rPr>
            </a:br>
            <a:r>
              <a:rPr lang="pt-PT" sz="3200" dirty="0" smtClean="0">
                <a:latin typeface="Arial Rounded MT Bold" panose="020F0704030504030204" pitchFamily="34" charset="0"/>
              </a:rPr>
              <a:t>Debate com alunos, professores e pais</a:t>
            </a:r>
            <a:br>
              <a:rPr lang="pt-PT" sz="3200" dirty="0" smtClean="0">
                <a:latin typeface="Arial Rounded MT Bold" panose="020F0704030504030204" pitchFamily="34" charset="0"/>
              </a:rPr>
            </a:br>
            <a:r>
              <a:rPr lang="pt-PT" sz="3200" dirty="0" smtClean="0">
                <a:latin typeface="Arial Rounded MT Bold" panose="020F0704030504030204" pitchFamily="34" charset="0"/>
              </a:rPr>
              <a:t>Propostas de atividades a partir do </a:t>
            </a:r>
            <a:r>
              <a:rPr lang="pt-PT" sz="3200" dirty="0" err="1" smtClean="0">
                <a:latin typeface="Arial Rounded MT Bold" panose="020F0704030504030204" pitchFamily="34" charset="0"/>
              </a:rPr>
              <a:t>Seguranet</a:t>
            </a:r>
            <a:r>
              <a:rPr lang="pt-PT" sz="3200" dirty="0" smtClean="0">
                <a:latin typeface="Arial Rounded MT Bold" panose="020F0704030504030204" pitchFamily="34" charset="0"/>
              </a:rPr>
              <a:t/>
            </a:r>
            <a:br>
              <a:rPr lang="pt-PT" sz="3200" dirty="0" smtClean="0">
                <a:latin typeface="Arial Rounded MT Bold" panose="020F0704030504030204" pitchFamily="34" charset="0"/>
              </a:rPr>
            </a:br>
            <a:r>
              <a:rPr lang="pt-PT" sz="3200" dirty="0" smtClean="0">
                <a:latin typeface="Arial Rounded MT Bold" panose="020F0704030504030204" pitchFamily="34" charset="0"/>
              </a:rPr>
              <a:t>Síntese das ideias e questões </a:t>
            </a:r>
            <a:br>
              <a:rPr lang="pt-PT" sz="3200" dirty="0" smtClean="0">
                <a:latin typeface="Arial Rounded MT Bold" panose="020F0704030504030204" pitchFamily="34" charset="0"/>
              </a:rPr>
            </a:br>
            <a:r>
              <a:rPr lang="pt-PT" sz="3200" dirty="0" smtClean="0">
                <a:latin typeface="Arial Rounded MT Bold" panose="020F0704030504030204" pitchFamily="34" charset="0"/>
              </a:rPr>
              <a:t>Mensagem a reter</a:t>
            </a:r>
            <a:endParaRPr lang="pt-PT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0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00034" y="785794"/>
            <a:ext cx="8286808" cy="507831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pt-PT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PT" sz="3600" dirty="0" smtClean="0">
                <a:solidFill>
                  <a:schemeClr val="tx1"/>
                </a:solidFill>
                <a:latin typeface="Calibri" pitchFamily="34" charset="0"/>
              </a:rPr>
              <a:t>Pouco se sabe acerca do modo como os modelos organizacionais da escola influem no aparecimento, na manutenção, no agravamento ou na diminuição do </a:t>
            </a:r>
            <a:r>
              <a:rPr lang="pt-PT" sz="3600" i="1" dirty="0" err="1" smtClean="0">
                <a:solidFill>
                  <a:schemeClr val="tx1"/>
                </a:solidFill>
                <a:latin typeface="Calibri" pitchFamily="34" charset="0"/>
              </a:rPr>
              <a:t>bullying</a:t>
            </a:r>
            <a:r>
              <a:rPr lang="pt-PT" sz="3600" dirty="0" smtClean="0">
                <a:solidFill>
                  <a:schemeClr val="tx1"/>
                </a:solidFill>
                <a:latin typeface="Calibri" pitchFamily="34" charset="0"/>
              </a:rPr>
              <a:t>. Desde a organização dos tempos, dos grupos, das atividades e currículo em geral, nenhum destes factores foi investigado</a:t>
            </a:r>
            <a:endParaRPr lang="pt-PT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Efeitos do Grupo</a:t>
            </a:r>
            <a:endParaRPr lang="es-ES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00200"/>
            <a:ext cx="8686800" cy="5257800"/>
          </a:xfrm>
        </p:spPr>
        <p:txBody>
          <a:bodyPr/>
          <a:lstStyle/>
          <a:p>
            <a:pPr>
              <a:buFontTx/>
              <a:buNone/>
            </a:pPr>
            <a:endParaRPr lang="es-ES" dirty="0"/>
          </a:p>
          <a:p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Organização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dos grupos escolares</a:t>
            </a:r>
          </a:p>
          <a:p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Hierarquia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social,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popularidade</a:t>
            </a:r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poder e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prestígio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social</a:t>
            </a:r>
          </a:p>
          <a:p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Territorialidade</a:t>
            </a:r>
            <a:endParaRPr lang="es-ES" sz="28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Normas de grupo,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conformidade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às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normas e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consequências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face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à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não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conformidade</a:t>
            </a:r>
            <a:endParaRPr lang="es-ES" sz="28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Estratégias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de </a:t>
            </a:r>
            <a:r>
              <a:rPr lang="es-ES" sz="28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afirmação</a:t>
            </a:r>
            <a:r>
              <a:rPr lang="es-E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do poder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85727"/>
            <a:ext cx="8435280" cy="6038873"/>
          </a:xfrm>
        </p:spPr>
        <p:txBody>
          <a:bodyPr/>
          <a:lstStyle/>
          <a:p>
            <a:pPr marL="0" indent="0" algn="just">
              <a:buNone/>
            </a:pP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pertença a um grupo implica a reprodução de determinados comportamentos, sob pena de ser excluído  (“ </a:t>
            </a:r>
            <a:r>
              <a:rPr lang="pt-PT" sz="28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 um é gozado, os outros têm que gozar senão é ignorado…. ‘passado a ferro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’”). </a:t>
            </a:r>
          </a:p>
          <a:p>
            <a:pPr marL="361950" indent="-361950" algn="just"/>
            <a:endParaRPr lang="pt-PT" sz="2800" dirty="0" smtClean="0">
              <a:latin typeface="Calibri" pitchFamily="34" charset="0"/>
            </a:endParaRPr>
          </a:p>
          <a:p>
            <a:pPr marL="361950" indent="-361950" algn="ctr"/>
            <a:r>
              <a:rPr lang="pt-PT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Porque concordam então com o grupo?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  faz para não ser discriminado”;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 não se sentir suprimido”;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 não ficar à parte”;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 falta de personalidade”/“ela faz porque a outra faz”)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 falta de coragem”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“ não têm amor próprio”</a:t>
            </a:r>
          </a:p>
          <a:p>
            <a:pPr marL="361950" indent="-361950" algn="just">
              <a:buClr>
                <a:srgbClr val="FF3300"/>
              </a:buClr>
              <a:buFontTx/>
              <a:buChar char="•"/>
            </a:pPr>
            <a:r>
              <a:rPr lang="pt-PT" sz="24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 é escudo de proteção para se sentirem aceites.”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82" y="285727"/>
            <a:ext cx="8678198" cy="6038873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pt-PT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Intimidar para consolidar a imagem construída </a:t>
            </a:r>
            <a:r>
              <a:rPr lang="pt-PT" sz="1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</a:t>
            </a:r>
            <a:r>
              <a:rPr lang="pt-PT" sz="1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“Também é assim que ganha respeito, dá-lhe duas lambadas, os outros vêm, ficam com medo, ganham respeito” </a:t>
            </a:r>
          </a:p>
          <a:p>
            <a:pPr algn="just">
              <a:spcBef>
                <a:spcPct val="50000"/>
              </a:spcBef>
            </a:pPr>
            <a:r>
              <a:rPr lang="pt-PT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Valorização e reforço</a:t>
            </a:r>
            <a:r>
              <a:rPr lang="pt-PT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PT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</a:t>
            </a:r>
            <a:r>
              <a:rPr lang="pt-PT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P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Relatam uma situação no bar em que estavam a obrigar um colega a pagar-lhes um bolo, enquanto outros assistiam com agrado 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(“alguns ficam todos contentes e dão-me um passou bem”).</a:t>
            </a:r>
          </a:p>
          <a:p>
            <a:pPr algn="just">
              <a:spcBef>
                <a:spcPct val="50000"/>
              </a:spcBef>
            </a:pPr>
            <a:r>
              <a:rPr lang="pt-PT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Conflito entre grupos- 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“betos e gunas não se dão”,”os gunas roubam os betos” e os “betos não falam com os gunas”/ “quando estava chateada ou não tinha nada para fazer ia procurar vítimas”</a:t>
            </a:r>
            <a:r>
              <a:rPr lang="pt-P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(Pita)</a:t>
            </a:r>
          </a:p>
          <a:p>
            <a:pPr algn="just">
              <a:spcBef>
                <a:spcPct val="50000"/>
              </a:spcBef>
            </a:pPr>
            <a:r>
              <a:rPr lang="pt-PT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Demarcar território -</a:t>
            </a:r>
            <a:r>
              <a:rPr lang="pt-PT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“ninguém gosta de ter problemas, gostamos de estar na nossa, </a:t>
            </a:r>
            <a:r>
              <a:rPr lang="pt-PT" sz="2000" i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gostamos de estar à vontade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”.</a:t>
            </a:r>
            <a:r>
              <a:rPr lang="pt-P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Se alguém estiver no espaço que pertence ao grupo é 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</a:t>
            </a:r>
            <a:r>
              <a:rPr lang="pt-PT" sz="2000" i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escuraçado</a:t>
            </a:r>
            <a:r>
              <a:rPr lang="pt-PT" sz="2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”.</a:t>
            </a:r>
            <a:r>
              <a:rPr lang="pt-P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pt-PT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PT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 inexistência de conflitos só é passível mediante o evitamento ou a não frequência dos mesmos espaços.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203848" y="116632"/>
            <a:ext cx="511256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rgbClr val="0070C0"/>
                </a:solidFill>
                <a:latin typeface="+mj-lt"/>
              </a:rPr>
              <a:t>Comunidade Educativa</a:t>
            </a:r>
          </a:p>
          <a:p>
            <a:r>
              <a:rPr lang="pt-PT" sz="3600" dirty="0" smtClean="0">
                <a:solidFill>
                  <a:srgbClr val="0070C0"/>
                </a:solidFill>
                <a:latin typeface="+mj-lt"/>
              </a:rPr>
              <a:t>Como agir?</a:t>
            </a:r>
            <a:endParaRPr lang="pt-PT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772816"/>
            <a:ext cx="864096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spcBef>
                <a:spcPct val="40000"/>
              </a:spcBef>
              <a:buFont typeface="Arial" pitchFamily="34" charset="0"/>
              <a:buChar char="•"/>
            </a:pP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prevenção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começa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 diagnóstico. </a:t>
            </a:r>
          </a:p>
          <a:p>
            <a:pPr marL="363538" indent="-363538" algn="just">
              <a:spcBef>
                <a:spcPct val="40000"/>
              </a:spcBef>
              <a:buFont typeface="Arial" pitchFamily="34" charset="0"/>
              <a:buChar char="•"/>
            </a:pP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construção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do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projeto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de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prevenção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e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resposta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ao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Bullying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e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Cyberbullying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deve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basear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-se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nas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necessidades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específicas da </a:t>
            </a:r>
            <a:r>
              <a:rPr lang="es-ES" sz="2400" b="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escola</a:t>
            </a: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 </a:t>
            </a: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fundamento na </a:t>
            </a:r>
            <a:r>
              <a:rPr lang="de-CH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investigação científica</a:t>
            </a:r>
          </a:p>
          <a:p>
            <a:pPr marL="363538" indent="-363538" algn="just">
              <a:spcBef>
                <a:spcPct val="40000"/>
              </a:spcBef>
              <a:buFont typeface="Arial" pitchFamily="34" charset="0"/>
              <a:buChar char="•"/>
            </a:pPr>
            <a:r>
              <a:rPr lang="pt-PT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única forma de intervir no contexto escolar é através do envolvimento sério de toda a comunidade escolar : direção, professores, funcionários, alunos e pais.</a:t>
            </a:r>
          </a:p>
          <a:p>
            <a:pPr marL="363538" indent="-363538" algn="just">
              <a:spcBef>
                <a:spcPct val="40000"/>
              </a:spcBef>
              <a:buFont typeface="Arial" pitchFamily="34" charset="0"/>
              <a:buChar char="•"/>
            </a:pPr>
            <a:r>
              <a:rPr lang="de-CH" sz="24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Intervenção multinível: Escola, Turma e Individual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404812"/>
            <a:ext cx="9073008" cy="6453188"/>
          </a:xfrm>
        </p:spPr>
        <p:txBody>
          <a:bodyPr>
            <a:normAutofit lnSpcReduction="10000"/>
          </a:bodyPr>
          <a:lstStyle/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3200" b="1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de-CH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 nível da Escola há que garantir: </a:t>
            </a:r>
          </a:p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None/>
            </a:pPr>
            <a:endParaRPr lang="de-CH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coordenação do projeto por uma equipa que inclui membros da </a:t>
            </a:r>
            <a:r>
              <a:rPr lang="de-CH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direção</a:t>
            </a: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;</a:t>
            </a:r>
          </a:p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formação e preparação de </a:t>
            </a:r>
            <a:r>
              <a:rPr lang="de-CH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todos os adultos </a:t>
            </a: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 lidam com crianças e jovens;</a:t>
            </a:r>
          </a:p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 plano educativo inclui </a:t>
            </a:r>
            <a:r>
              <a:rPr lang="de-CH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atividades específicas  </a:t>
            </a: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trabalhadas nas várias disciplinas.</a:t>
            </a:r>
          </a:p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 conhecimento claro das regras e procedimentos para </a:t>
            </a:r>
            <a:r>
              <a:rPr lang="pt-PT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responder a casos de </a:t>
            </a:r>
            <a:r>
              <a:rPr lang="pt-PT" sz="28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bullying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(definição; formas de atuação e consequências).</a:t>
            </a:r>
          </a:p>
          <a:p>
            <a:pPr marL="363538" indent="-363538" algn="just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Prémios  e distinções para </a:t>
            </a:r>
            <a:r>
              <a:rPr lang="pt-PT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dar valor às atitudes e ações contra o </a:t>
            </a:r>
            <a:r>
              <a:rPr lang="pt-PT" sz="28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bullying</a:t>
            </a:r>
            <a:r>
              <a:rPr lang="pt-PT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maior vigilância em determinados </a:t>
            </a:r>
            <a:r>
              <a:rPr lang="pt-PT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espaços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s-ES" sz="2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s-ES" sz="2400" b="1" dirty="0">
              <a:solidFill>
                <a:srgbClr val="4D4D4D"/>
              </a:solidFill>
              <a:latin typeface="NewsGotTLi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A nível da turma: </a:t>
            </a:r>
          </a:p>
          <a:p>
            <a:pPr>
              <a:lnSpc>
                <a:spcPct val="80000"/>
              </a:lnSpc>
              <a:spcBef>
                <a:spcPct val="40000"/>
              </a:spcBef>
              <a:buNone/>
            </a:pPr>
            <a:endParaRPr lang="de-CH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Atividades centradas na melhoria do clima de relações (ex: dinâmicas de aprendizagem em grupo que reforçam a coesão; debates; resolução de conflitos; tomada de perspetiva da minoria; expressão dramática).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endParaRPr lang="de-CH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Organização de semanas temáticas.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endParaRPr lang="de-CH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de-CH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Círculo de amigos (dinamizar a rede de apoio entre companheiros)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7092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 nível individual:</a:t>
            </a:r>
          </a:p>
          <a:p>
            <a:pPr>
              <a:lnSpc>
                <a:spcPct val="80000"/>
              </a:lnSpc>
              <a:spcBef>
                <a:spcPct val="40000"/>
              </a:spcBef>
              <a:buNone/>
            </a:pPr>
            <a:endParaRPr lang="de-CH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de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Agressor </a:t>
            </a:r>
            <a:r>
              <a:rPr lang="de-CH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– Torná-lo parte da solução do problema. Evitar discursos culpabilizadores e moralistas. 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Trabalhar a tomada de perspectiva do outro, a responsabilidade na compensação da vítima e na resolução do problema.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endParaRPr lang="de-CH" sz="2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de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Vítima</a:t>
            </a:r>
            <a:r>
              <a:rPr lang="de-CH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– Transmitir-lhe confiança e apoio (ex.: Não desvalorizar o sofrimento da vítima ou culpá-la por aquilo que lhe acontece)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Agressores e Vítimas </a:t>
            </a:r>
            <a:r>
              <a:rPr lang="de-CH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– Promover Competências Sociais e Métodos de Resolução de Problemas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None/>
            </a:pPr>
            <a:endParaRPr lang="es-E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  <a:buNone/>
            </a:pPr>
            <a:r>
              <a:rPr lang="de-CH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</a:t>
            </a:r>
            <a:r>
              <a:rPr lang="de-CH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Avaliação do sucesso das políticas e dos programas desenvolvidos</a:t>
            </a:r>
            <a:r>
              <a:rPr lang="de-CH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4"/>
            <a:ext cx="72152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ângulo 5"/>
          <p:cNvSpPr/>
          <p:nvPr/>
        </p:nvSpPr>
        <p:spPr>
          <a:xfrm>
            <a:off x="-2571768" y="0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i="1" dirty="0" smtClean="0">
              <a:solidFill>
                <a:schemeClr val="bg1"/>
              </a:solidFill>
            </a:endParaRPr>
          </a:p>
          <a:p>
            <a:endParaRPr lang="pt-PT" i="1" dirty="0" smtClean="0">
              <a:solidFill>
                <a:schemeClr val="bg1"/>
              </a:solidFill>
            </a:endParaRPr>
          </a:p>
          <a:p>
            <a:endParaRPr lang="pt-PT" i="1" dirty="0" smtClean="0">
              <a:solidFill>
                <a:schemeClr val="bg1"/>
              </a:solidFill>
            </a:endParaRPr>
          </a:p>
          <a:p>
            <a:endParaRPr lang="pt-PT" i="1" dirty="0" smtClean="0">
              <a:solidFill>
                <a:schemeClr val="bg1"/>
              </a:solidFill>
            </a:endParaRPr>
          </a:p>
          <a:p>
            <a:endParaRPr lang="pt-PT" i="1" dirty="0" smtClean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90581761"/>
              </p:ext>
            </p:extLst>
          </p:nvPr>
        </p:nvGraphicFramePr>
        <p:xfrm>
          <a:off x="827584" y="3865570"/>
          <a:ext cx="7929618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ângulo 8"/>
          <p:cNvSpPr/>
          <p:nvPr/>
        </p:nvSpPr>
        <p:spPr>
          <a:xfrm>
            <a:off x="2483768" y="1182231"/>
            <a:ext cx="4714908" cy="22467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Quem tem um papel fundamental para prevenir e responder ao </a:t>
            </a:r>
            <a:r>
              <a:rPr lang="pt-PT" sz="2800" i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bullying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e ao</a:t>
            </a:r>
            <a:r>
              <a:rPr lang="pt-PT" sz="28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PT" sz="2800" i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cyberbullying</a:t>
            </a:r>
            <a:r>
              <a:rPr lang="pt-PT" sz="28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  <a:endParaRPr lang="pt-PT" sz="28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071803" y="285728"/>
            <a:ext cx="3429024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Alunos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Como agir?</a:t>
            </a:r>
            <a:endParaRPr lang="pt-PT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Escolher um </a:t>
            </a:r>
            <a:r>
              <a:rPr kumimoji="0" lang="pt-PT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nickname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genérico e mudá-lo </a:t>
            </a:r>
            <a:r>
              <a:rPr lang="pt-PT" sz="28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em caso de </a:t>
            </a:r>
            <a:r>
              <a:rPr kumimoji="0" lang="pt-PT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cyberbullying</a:t>
            </a:r>
            <a:r>
              <a:rPr kumimoji="0" lang="pt-P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(e.g., em vez de “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PedroFamalicão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” optar por “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FootballFan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”;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Manter-se anónimo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Tentar identificar o remetente (e.g., clicar no botão direito do rato sobre o endereço 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electrónico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)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Contatar o servidor ou operadora de telemóvel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Não apagar mensagens e guardá-las como prova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pt-PT" dirty="0" smtClean="0"/>
              <a:t>Questões para lançar o debate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4389437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  <a:latin typeface="+mj-lt"/>
              </a:rPr>
              <a:t>O filme conta uma história passada com adolescentes.	</a:t>
            </a:r>
          </a:p>
          <a:p>
            <a:pPr lvl="1"/>
            <a:r>
              <a:rPr lang="pt-PT" sz="2600" dirty="0" smtClean="0">
                <a:solidFill>
                  <a:schemeClr val="bg1"/>
                </a:solidFill>
                <a:latin typeface="+mj-lt"/>
              </a:rPr>
              <a:t>O que dirias desta história? </a:t>
            </a:r>
          </a:p>
          <a:p>
            <a:pPr lvl="1"/>
            <a:r>
              <a:rPr lang="pt-PT" sz="2400" dirty="0" smtClean="0">
                <a:solidFill>
                  <a:schemeClr val="bg1"/>
                </a:solidFill>
                <a:latin typeface="+mj-lt"/>
              </a:rPr>
              <a:t>Que sentimentos estiveram na origem dos acontecimentos?</a:t>
            </a:r>
          </a:p>
          <a:p>
            <a:pPr lvl="1"/>
            <a:r>
              <a:rPr lang="pt-PT" dirty="0" smtClean="0">
                <a:solidFill>
                  <a:schemeClr val="bg1"/>
                </a:solidFill>
                <a:latin typeface="+mj-lt"/>
              </a:rPr>
              <a:t>Esses sentimentos são motivos claros ou escondidos? </a:t>
            </a:r>
          </a:p>
          <a:p>
            <a:pPr lvl="1"/>
            <a:r>
              <a:rPr lang="pt-PT" dirty="0" smtClean="0">
                <a:solidFill>
                  <a:schemeClr val="bg1"/>
                </a:solidFill>
                <a:latin typeface="+mj-lt"/>
              </a:rPr>
              <a:t>Os</a:t>
            </a:r>
            <a:r>
              <a:rPr lang="pt-PT" sz="2400" dirty="0" smtClean="0">
                <a:solidFill>
                  <a:schemeClr val="bg1"/>
                </a:solidFill>
                <a:latin typeface="+mj-lt"/>
              </a:rPr>
              <a:t> colegas e professores são capazes de perceber </a:t>
            </a:r>
            <a:r>
              <a:rPr lang="pt-PT" dirty="0" smtClean="0">
                <a:solidFill>
                  <a:schemeClr val="bg1"/>
                </a:solidFill>
                <a:latin typeface="+mj-lt"/>
              </a:rPr>
              <a:t>esse</a:t>
            </a:r>
            <a:r>
              <a:rPr lang="pt-PT" sz="2400" dirty="0" smtClean="0">
                <a:solidFill>
                  <a:schemeClr val="bg1"/>
                </a:solidFill>
                <a:latin typeface="+mj-lt"/>
              </a:rPr>
              <a:t>s motivos? Em que altura é que entendem o que se está a passar? </a:t>
            </a:r>
          </a:p>
          <a:p>
            <a:pPr lvl="1"/>
            <a:r>
              <a:rPr lang="pt-PT" dirty="0" smtClean="0">
                <a:solidFill>
                  <a:schemeClr val="bg1"/>
                </a:solidFill>
                <a:latin typeface="+mj-lt"/>
              </a:rPr>
              <a:t>Há alguma caraterística nestes adolescentes que pudesse levar-te a pensar que se iriam envolver nesta situação? </a:t>
            </a:r>
          </a:p>
          <a:p>
            <a:pPr lvl="1"/>
            <a:r>
              <a:rPr lang="pt-PT" dirty="0" smtClean="0">
                <a:solidFill>
                  <a:schemeClr val="bg1"/>
                </a:solidFill>
                <a:latin typeface="+mj-lt"/>
              </a:rPr>
              <a:t>As consequências dos acontecimentos foram duras? Qual é a tua opinião? Achas que todos aprenderam uma lição?  </a:t>
            </a:r>
            <a:endParaRPr lang="pt-PT" sz="2400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pt-PT" dirty="0" smtClean="0">
                <a:solidFill>
                  <a:schemeClr val="bg1"/>
                </a:solidFill>
                <a:latin typeface="+mj-lt"/>
              </a:rPr>
              <a:t>Por último, estes acontecimentos já aconteceram contigo ou podiam acontecer contigo? E com os teus amigos e amigas? </a:t>
            </a:r>
          </a:p>
          <a:p>
            <a:pPr lvl="1"/>
            <a:endParaRPr lang="pt-PT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pt-P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8699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010139" y="267397"/>
            <a:ext cx="3429024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Alunos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Como agir?</a:t>
            </a:r>
            <a:endParaRPr lang="pt-PT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844824"/>
            <a:ext cx="878497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Não responder a um agressor </a:t>
            </a:r>
            <a:r>
              <a:rPr kumimoji="0" lang="pt-P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online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sym typeface="Wingdings" pitchFamily="2" charset="2"/>
              </a:rPr>
              <a:t> Evitar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despoletar um ciclo vicioso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Não ter medo de contar o que aconteceu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Evitar as salas privadas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Não marcar encontros na vida real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Instalar um software especial que filtra e/ou bloqueia conteúdos </a:t>
            </a:r>
            <a:r>
              <a:rPr kumimoji="0" lang="pt-P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online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indesejados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Denunciar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situações de </a:t>
            </a:r>
            <a:r>
              <a:rPr kumimoji="0" lang="pt-P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cyberbullying</a:t>
            </a:r>
            <a:endParaRPr kumimoji="0" lang="pt-PT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Consultar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os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sites: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3"/>
              </a:rPr>
              <a:t>www.seguranet www.cybercrimes.net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 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143241" y="214290"/>
            <a:ext cx="3786213" cy="95410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Comunidade escolar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Como agir?</a:t>
            </a:r>
            <a:endParaRPr lang="pt-PT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7252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Educar os alunos na ética e no direito de uso das  tecnologias (</a:t>
            </a:r>
            <a:r>
              <a:rPr kumimoji="0" lang="pt-P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Wolfsberg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, 2006) 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pt-PT" sz="26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Acompanhamento próximo d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 uso dos computadores e internet na escola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pt-PT" sz="26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Tomar medidas disciplinares sobre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ações externas</a:t>
            </a: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à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escola, caso tenham um efeito adverso num aluno ou afetem a sua segurança e o seu bem-estar na escola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sym typeface="Wingdings" pitchFamily="2" charset="2"/>
              </a:rPr>
              <a:t> “Tolerância zero”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pt-PT" sz="2600" b="0" noProof="0" dirty="0" smtClean="0">
                <a:solidFill>
                  <a:schemeClr val="bg1"/>
                </a:solidFill>
                <a:latin typeface="Arial Rounded MT Bold" panose="020F0704030504030204" pitchFamily="34" charset="0"/>
                <a:sym typeface="Wingdings" pitchFamily="2" charset="2"/>
              </a:rPr>
              <a:t>Colaborar com as famílias na prevenção e na resposta aos casos de </a:t>
            </a:r>
            <a:r>
              <a:rPr lang="pt-PT" sz="2600" b="0" noProof="0" dirty="0" err="1" smtClean="0">
                <a:solidFill>
                  <a:schemeClr val="bg1"/>
                </a:solidFill>
                <a:latin typeface="Arial Rounded MT Bold" panose="020F0704030504030204" pitchFamily="34" charset="0"/>
                <a:sym typeface="Wingdings" pitchFamily="2" charset="2"/>
              </a:rPr>
              <a:t>bullying</a:t>
            </a:r>
            <a:r>
              <a:rPr lang="pt-PT" sz="2600" b="0" noProof="0" dirty="0" smtClean="0">
                <a:solidFill>
                  <a:schemeClr val="bg1"/>
                </a:solidFill>
                <a:latin typeface="Arial Rounded MT Bold" panose="020F0704030504030204" pitchFamily="34" charset="0"/>
                <a:sym typeface="Wingdings" pitchFamily="2" charset="2"/>
              </a:rPr>
              <a:t> e </a:t>
            </a:r>
            <a:r>
              <a:rPr lang="pt-PT" sz="2600" b="0" noProof="0" dirty="0" err="1" smtClean="0">
                <a:solidFill>
                  <a:schemeClr val="bg1"/>
                </a:solidFill>
                <a:latin typeface="Arial Rounded MT Bold" panose="020F0704030504030204" pitchFamily="34" charset="0"/>
                <a:sym typeface="Wingdings" pitchFamily="2" charset="2"/>
              </a:rPr>
              <a:t>cyberbullying</a:t>
            </a: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  <a:sym typeface="Wingdings" pitchFamily="2" charset="2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143241" y="214290"/>
            <a:ext cx="3786213" cy="95410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Comunidade escolar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Como agir?</a:t>
            </a:r>
            <a:endParaRPr lang="pt-PT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20" y="1831962"/>
            <a:ext cx="8501122" cy="50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Contatar os operadores 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online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, relatar a atividade que viola os termos da lei, pedir para remover material inapropriado e impedir o acesso a 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sites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aos utentes que</a:t>
            </a: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não a cumpram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(</a:t>
            </a:r>
            <a:r>
              <a:rPr kumimoji="0" lang="pt-P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Stover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, 2006)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Aumento da consciência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sym typeface="Wingdings" pitchFamily="2" charset="2"/>
              </a:rPr>
              <a:t> </a:t>
            </a:r>
            <a:r>
              <a:rPr lang="pt-PT" sz="2600" b="0" dirty="0" err="1">
                <a:solidFill>
                  <a:schemeClr val="bg1"/>
                </a:solidFill>
                <a:latin typeface="Arial Rounded MT Bold" panose="020F0704030504030204" pitchFamily="34" charset="0"/>
                <a:sym typeface="Wingdings" pitchFamily="2" charset="2"/>
              </a:rPr>
              <a:t>e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sym typeface="Wingdings" pitchFamily="2" charset="2"/>
              </a:rPr>
              <a:t>.g., w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orkshops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ou ensino direto de valores e regras de bom comportamento, do treino de empatia e do uso de histórias e dramas nos programas curriculares.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143241" y="214290"/>
            <a:ext cx="3214709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Pais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Como agir?</a:t>
            </a:r>
            <a:endParaRPr lang="pt-PT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1785926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Tomar consciência do problema (Campbell, 2005)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Conhecer</a:t>
            </a: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lang="pt-PT" sz="26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internet e o uso das tecnologias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Educar para o respeito, a compreensão e da responsabilidade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Influência da localização e uso dos computadores e telemóveis em casa (Campbell, 2005);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Incentivar a partilha de problemas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CD2FF"/>
              </a:clrFrom>
              <a:clrTo>
                <a:srgbClr val="8CD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47863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143241" y="214290"/>
            <a:ext cx="3214709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Pais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Como agir?</a:t>
            </a:r>
            <a:endParaRPr lang="pt-PT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20" y="1746250"/>
            <a:ext cx="875077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Acreditar na vítima e evitar a punição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lvl="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Informar </a:t>
            </a:r>
            <a:r>
              <a:rPr lang="pt-PT" sz="2600" b="0" dirty="0">
                <a:solidFill>
                  <a:schemeClr val="bg1"/>
                </a:solidFill>
                <a:latin typeface="+mj-lt"/>
              </a:rPr>
              <a:t>as autoridades escolares sobre o </a:t>
            </a:r>
            <a:r>
              <a:rPr lang="pt-PT" sz="2600" b="0" dirty="0" smtClean="0">
                <a:solidFill>
                  <a:schemeClr val="bg1"/>
                </a:solidFill>
                <a:latin typeface="+mj-lt"/>
              </a:rPr>
              <a:t>abuso, comunicar com a polícia</a:t>
            </a:r>
            <a:r>
              <a:rPr lang="pt-PT" sz="26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PT" sz="2600" b="0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 servidor da Internet/operadora do telemóvel </a:t>
            </a:r>
          </a:p>
          <a:p>
            <a:pPr marL="273050" lvl="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G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uardar as mensagens como provas (Campbell, 2005)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pt-PT" sz="2600" b="0" dirty="0" smtClean="0">
                <a:solidFill>
                  <a:schemeClr val="bg1"/>
                </a:solidFill>
                <a:latin typeface="+mj-lt"/>
              </a:rPr>
              <a:t>Escrever um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contrato familiar sobre o uso da Internet e as precauções a tomar (Keith &amp; Martin, 2005)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pt-PT" sz="2600" b="0" dirty="0" smtClean="0">
                <a:solidFill>
                  <a:schemeClr val="bg1"/>
                </a:solidFill>
                <a:latin typeface="+mj-lt"/>
              </a:rPr>
              <a:t>Instale software de prevenção de </a:t>
            </a:r>
            <a:r>
              <a:rPr lang="pt-PT" sz="2600" b="0" dirty="0" err="1" smtClean="0">
                <a:solidFill>
                  <a:schemeClr val="bg1"/>
                </a:solidFill>
                <a:latin typeface="+mj-lt"/>
              </a:rPr>
              <a:t>cyberbullying</a:t>
            </a:r>
            <a:endParaRPr lang="pt-PT" sz="2600" b="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Como sei se o meu filho é vítima de </a:t>
            </a:r>
            <a:r>
              <a:rPr lang="pt-PT" i="1" dirty="0" err="1" smtClean="0">
                <a:solidFill>
                  <a:schemeClr val="bg1"/>
                </a:solidFill>
              </a:rPr>
              <a:t>bullying</a:t>
            </a:r>
            <a:r>
              <a:rPr lang="pt-PT" dirty="0" smtClean="0">
                <a:solidFill>
                  <a:schemeClr val="bg1"/>
                </a:solidFill>
              </a:rPr>
              <a:t>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52863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PT" sz="5100" b="1" dirty="0" smtClean="0">
                <a:latin typeface="Calibri" pitchFamily="34" charset="0"/>
              </a:rPr>
              <a:t>Alguns destes sinais poderão surgir:</a:t>
            </a:r>
          </a:p>
          <a:p>
            <a:r>
              <a:rPr lang="pt-PT" sz="4200" dirty="0" smtClean="0">
                <a:latin typeface="Calibri" pitchFamily="34" charset="0"/>
              </a:rPr>
              <a:t>Falta de vontade ou recusa em ir para a escola;</a:t>
            </a:r>
          </a:p>
          <a:p>
            <a:r>
              <a:rPr lang="pt-PT" sz="4200" dirty="0" smtClean="0">
                <a:latin typeface="Calibri" pitchFamily="34" charset="0"/>
              </a:rPr>
              <a:t>Relutância em ir sozinho para a escola;</a:t>
            </a:r>
          </a:p>
          <a:p>
            <a:r>
              <a:rPr lang="pt-PT" sz="4200" dirty="0" smtClean="0">
                <a:latin typeface="Calibri" pitchFamily="34" charset="0"/>
              </a:rPr>
              <a:t>Sentir-se doente de manhã (dores de cabeça, barriga, etc.)</a:t>
            </a:r>
          </a:p>
          <a:p>
            <a:r>
              <a:rPr lang="pt-PT" sz="4200" dirty="0" smtClean="0">
                <a:latin typeface="Calibri" pitchFamily="34" charset="0"/>
              </a:rPr>
              <a:t>Desmotivado em relação à escola e/ou diminui o seu rendimento académico</a:t>
            </a:r>
          </a:p>
          <a:p>
            <a:r>
              <a:rPr lang="pt-PT" sz="4200" dirty="0" smtClean="0">
                <a:latin typeface="Calibri" pitchFamily="34" charset="0"/>
              </a:rPr>
              <a:t>Retraimento, começar a gaguejar, mostrar falta de confiança;</a:t>
            </a:r>
          </a:p>
          <a:p>
            <a:r>
              <a:rPr lang="pt-PT" sz="4200" dirty="0" smtClean="0">
                <a:latin typeface="Calibri" pitchFamily="34" charset="0"/>
              </a:rPr>
              <a:t>Quando chega a casa parece triste, temperamental, lacrimejante ou deprimido.</a:t>
            </a:r>
          </a:p>
          <a:p>
            <a:r>
              <a:rPr lang="pt-PT" sz="4200" dirty="0" smtClean="0">
                <a:latin typeface="Calibri" pitchFamily="34" charset="0"/>
              </a:rPr>
              <a:t>Tem poucos amigos;</a:t>
            </a:r>
          </a:p>
          <a:p>
            <a:r>
              <a:rPr lang="pt-PT" sz="4200" dirty="0" smtClean="0">
                <a:latin typeface="Calibri" pitchFamily="34" charset="0"/>
              </a:rPr>
              <a:t>Chorar ao adormecer, ter pesadelos;</a:t>
            </a:r>
          </a:p>
          <a:p>
            <a:r>
              <a:rPr lang="pt-PT" sz="4200" dirty="0" smtClean="0">
                <a:latin typeface="Calibri" pitchFamily="34" charset="0"/>
              </a:rPr>
              <a:t>Pedir dinheiro ou começar a roubar;</a:t>
            </a:r>
          </a:p>
          <a:p>
            <a:r>
              <a:rPr lang="pt-PT" sz="4200" dirty="0" smtClean="0">
                <a:latin typeface="Calibri" pitchFamily="34" charset="0"/>
              </a:rPr>
              <a:t>Recusar falar acerca do que se passa</a:t>
            </a:r>
          </a:p>
          <a:p>
            <a:r>
              <a:rPr lang="pt-PT" sz="4200" dirty="0" smtClean="0">
                <a:latin typeface="Calibri" pitchFamily="34" charset="0"/>
              </a:rPr>
              <a:t>Ter hematomas, cortes, aranhões inexplicáveis;</a:t>
            </a:r>
          </a:p>
          <a:p>
            <a:r>
              <a:rPr lang="pt-PT" sz="4200" dirty="0" smtClean="0">
                <a:latin typeface="Calibri" pitchFamily="34" charset="0"/>
              </a:rPr>
              <a:t>Chegar a casa com roupas, livros, ou outros pertences rasgados, estragados;</a:t>
            </a:r>
          </a:p>
          <a:p>
            <a:r>
              <a:rPr lang="pt-PT" sz="4200" dirty="0" smtClean="0">
                <a:latin typeface="Calibri" pitchFamily="34" charset="0"/>
              </a:rPr>
              <a:t>Começar a agredir outras crianças ou irmãos;</a:t>
            </a:r>
          </a:p>
          <a:p>
            <a:r>
              <a:rPr lang="pt-PT" sz="4200" dirty="0" smtClean="0">
                <a:latin typeface="Calibri" pitchFamily="34" charset="0"/>
              </a:rPr>
              <a:t>Tornar-se agressivo e  desmedido.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24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/>
          <a:lstStyle/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3) Perguntar à criança as seguintes questões para perceber se é um padrão repetitivo:</a:t>
            </a:r>
          </a:p>
          <a:p>
            <a:pPr marL="342900" indent="-342900" algn="just">
              <a:buNone/>
            </a:pPr>
            <a:r>
              <a:rPr lang="pt-PT" sz="2000" b="1" i="1" dirty="0" smtClean="0">
                <a:latin typeface="Calibri" pitchFamily="34" charset="0"/>
              </a:rPr>
              <a:t>	“O quê, onde e quando aconteceu esse incidente?”</a:t>
            </a:r>
          </a:p>
          <a:p>
            <a:pPr marL="342900" indent="-342900" algn="just">
              <a:buNone/>
            </a:pPr>
            <a:r>
              <a:rPr lang="pt-PT" sz="2000" b="1" i="1" dirty="0" smtClean="0">
                <a:latin typeface="Calibri" pitchFamily="34" charset="0"/>
              </a:rPr>
              <a:t>	“Quem estava envolvido em cada ocasião?”</a:t>
            </a:r>
          </a:p>
          <a:p>
            <a:pPr marL="342900" indent="-342900" algn="just">
              <a:buNone/>
            </a:pPr>
            <a:r>
              <a:rPr lang="pt-PT" sz="2000" b="1" i="1" dirty="0" smtClean="0">
                <a:latin typeface="Calibri" pitchFamily="34" charset="0"/>
              </a:rPr>
              <a:t>	“Mais alguém viu e se sim quem?”</a:t>
            </a:r>
          </a:p>
          <a:p>
            <a:pPr marL="342900" indent="-342900" algn="just">
              <a:buNone/>
            </a:pPr>
            <a:r>
              <a:rPr lang="pt-PT" sz="2000" b="1" i="1" dirty="0" smtClean="0">
                <a:latin typeface="Calibri" pitchFamily="34" charset="0"/>
              </a:rPr>
              <a:t>	“O que já foi feito até ao momento?”</a:t>
            </a:r>
          </a:p>
          <a:p>
            <a:pPr marL="342900" indent="-342900" algn="just">
              <a:buNone/>
            </a:pPr>
            <a:r>
              <a:rPr lang="pt-PT" sz="2000" b="1" i="1" dirty="0" smtClean="0">
                <a:latin typeface="Calibri" pitchFamily="34" charset="0"/>
              </a:rPr>
              <a:t>	“Quais são os professores que estão conscientes do problema?”</a:t>
            </a:r>
          </a:p>
          <a:p>
            <a:pPr marL="342900" indent="-342900" algn="just">
              <a:buNone/>
            </a:pPr>
            <a:endParaRPr lang="pt-PT" sz="2800" dirty="0" smtClean="0">
              <a:latin typeface="Calibri" pitchFamily="34" charset="0"/>
            </a:endParaRPr>
          </a:p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4) Estabelecer uma relação colaborativa com a escola.  Lembre-se se você não está consciente que o seu filho é vítima de </a:t>
            </a:r>
            <a:r>
              <a:rPr lang="pt-PT" sz="2800" i="1" dirty="0" err="1" smtClean="0">
                <a:latin typeface="Calibri" pitchFamily="34" charset="0"/>
              </a:rPr>
              <a:t>bullying</a:t>
            </a:r>
            <a:r>
              <a:rPr lang="pt-PT" sz="2800" dirty="0" smtClean="0">
                <a:latin typeface="Calibri" pitchFamily="34" charset="0"/>
              </a:rPr>
              <a:t>, talvez os professores também não saibam.</a:t>
            </a:r>
          </a:p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    Trabalhe com a escola no sentido de estabelecer um plano para lidar com a  situação.</a:t>
            </a:r>
          </a:p>
          <a:p>
            <a:pPr marL="342900" indent="-342900" algn="just"/>
            <a:endParaRPr lang="pt-PT" sz="2800" dirty="0" smtClean="0">
              <a:latin typeface="Calibri" pitchFamily="34" charset="0"/>
            </a:endParaRPr>
          </a:p>
          <a:p>
            <a:pPr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9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967434"/>
          </a:xfrm>
        </p:spPr>
        <p:txBody>
          <a:bodyPr/>
          <a:lstStyle/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5) Guarde um diário/registo de eventos de quando o </a:t>
            </a:r>
            <a:r>
              <a:rPr lang="pt-PT" sz="2800" i="1" dirty="0" err="1" smtClean="0">
                <a:latin typeface="Calibri" pitchFamily="34" charset="0"/>
              </a:rPr>
              <a:t>bullying</a:t>
            </a:r>
            <a:r>
              <a:rPr lang="pt-PT" sz="2800" dirty="0" smtClean="0">
                <a:latin typeface="Calibri" pitchFamily="34" charset="0"/>
              </a:rPr>
              <a:t> começou e o que aconteceu.</a:t>
            </a:r>
          </a:p>
          <a:p>
            <a:pPr marL="342900" indent="-342900" algn="just">
              <a:buNone/>
            </a:pPr>
            <a:endParaRPr lang="pt-PT" sz="2800" dirty="0" smtClean="0">
              <a:latin typeface="Calibri" pitchFamily="34" charset="0"/>
            </a:endParaRPr>
          </a:p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6) Encoraje o seu filho/a a falar de qualquer situação de </a:t>
            </a:r>
            <a:r>
              <a:rPr lang="pt-PT" sz="2800" dirty="0" err="1" smtClean="0">
                <a:latin typeface="Calibri" pitchFamily="34" charset="0"/>
              </a:rPr>
              <a:t>bullying</a:t>
            </a:r>
            <a:r>
              <a:rPr lang="pt-PT" sz="2800" dirty="0" smtClean="0">
                <a:latin typeface="Calibri" pitchFamily="34" charset="0"/>
              </a:rPr>
              <a:t> que ocorra a um professor em que confiem.</a:t>
            </a:r>
          </a:p>
          <a:p>
            <a:pPr marL="342900" indent="-342900" algn="just">
              <a:buNone/>
            </a:pPr>
            <a:endParaRPr lang="pt-PT" sz="2800" dirty="0" smtClean="0">
              <a:latin typeface="Calibri" pitchFamily="34" charset="0"/>
            </a:endParaRPr>
          </a:p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7) Sem se intrometer e andar sempre com perguntas sobre  o assunto, esteja atento à disposição do seu filho/a e procure saber como se passou o dia… </a:t>
            </a:r>
          </a:p>
          <a:p>
            <a:pPr marL="342900" indent="-342900" algn="just">
              <a:buNone/>
            </a:pPr>
            <a:r>
              <a:rPr lang="pt-PT" sz="2800" dirty="0" smtClean="0">
                <a:latin typeface="Calibri" pitchFamily="34" charset="0"/>
              </a:rPr>
              <a:t>8) Tenha conversas  que lhe permitam conhecer o seu filho/a adolescente e evite que ele/a  pressinta que está a controlá-lo.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52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Sites para consulta…</a:t>
            </a:r>
            <a:endParaRPr lang="pt-PT" sz="4800" b="1" dirty="0">
              <a:solidFill>
                <a:schemeClr val="accent6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323528" y="2931719"/>
            <a:ext cx="9036496" cy="38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pt-PT" sz="2400" b="1" dirty="0" smtClean="0">
              <a:solidFill>
                <a:schemeClr val="bg1"/>
              </a:solidFill>
              <a:latin typeface="Arial Rounded MT Bold" panose="020F0704030504030204" pitchFamily="34" charset="0"/>
              <a:hlinkClick r:id="rId2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sz="2800" b="1" dirty="0" smtClean="0">
                <a:solidFill>
                  <a:schemeClr val="bg1"/>
                </a:solidFill>
                <a:latin typeface="Arial Rounded MT Bold" panose="020F0704030504030204" pitchFamily="34" charset="0"/>
                <a:hlinkClick r:id="rId2"/>
              </a:rPr>
              <a:t>http</a:t>
            </a:r>
            <a:r>
              <a:rPr lang="pt-PT" sz="2800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2"/>
              </a:rPr>
              <a:t>://linhaalerta.internetsegura.pt/</a:t>
            </a:r>
            <a:endParaRPr lang="pt-P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pt-P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sz="2800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http://www.miudossegurosna.net/</a:t>
            </a: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pt-P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sz="2800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4"/>
              </a:rPr>
              <a:t>http://www.seguranet.pt/</a:t>
            </a:r>
            <a:endParaRPr lang="pt-P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800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5"/>
              </a:rPr>
              <a:t>http://</a:t>
            </a:r>
            <a:r>
              <a:rPr lang="it-IT" sz="2800" b="1" dirty="0" smtClean="0">
                <a:solidFill>
                  <a:schemeClr val="bg1"/>
                </a:solidFill>
                <a:latin typeface="Arial Rounded MT Bold" panose="020F0704030504030204" pitchFamily="34" charset="0"/>
                <a:hlinkClick r:id="rId5"/>
              </a:rPr>
              <a:t>www.pj.pt</a:t>
            </a:r>
            <a:endParaRPr lang="pt-PT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pt-PT" sz="2000" dirty="0">
              <a:solidFill>
                <a:schemeClr val="bg1"/>
              </a:solidFill>
              <a:latin typeface="+mj-lt"/>
              <a:hlinkClick r:id="rId6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pt-PT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endParaRPr lang="pt-PT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pt-PT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54674" y="2420809"/>
            <a:ext cx="824440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lnSpc>
                <a:spcPct val="80000"/>
              </a:lnSpc>
              <a:spcBef>
                <a:spcPct val="20000"/>
              </a:spcBef>
              <a:defRPr/>
            </a:pPr>
            <a:r>
              <a:rPr lang="pt-PT" sz="3200" dirty="0">
                <a:solidFill>
                  <a:schemeClr val="bg1"/>
                </a:solidFill>
                <a:latin typeface="Arial Rounded MT Bold" panose="020F0704030504030204" pitchFamily="34" charset="0"/>
                <a:hlinkClick r:id="rId7"/>
              </a:rPr>
              <a:t>http://www.internetsegura.pt/</a:t>
            </a:r>
            <a:endParaRPr lang="pt-PT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1143000"/>
            <a:ext cx="8229600" cy="785813"/>
          </a:xfrm>
        </p:spPr>
        <p:txBody>
          <a:bodyPr/>
          <a:lstStyle/>
          <a:p>
            <a:pPr algn="ctr" eaLnBrk="1" hangingPunct="1"/>
            <a:r>
              <a:rPr lang="pt-PT" sz="3200" b="1" smtClean="0"/>
              <a:t/>
            </a:r>
            <a:br>
              <a:rPr lang="pt-PT" sz="3200" b="1" smtClean="0"/>
            </a:br>
            <a:r>
              <a:rPr lang="pt-PT" sz="3200" b="1" smtClean="0"/>
              <a:t/>
            </a:r>
            <a:br>
              <a:rPr lang="pt-PT" sz="3200" b="1" smtClean="0"/>
            </a:br>
            <a:r>
              <a:rPr lang="pt-PT" sz="3200" b="1" smtClean="0"/>
              <a:t/>
            </a:r>
            <a:br>
              <a:rPr lang="pt-PT" sz="3200" b="1" smtClean="0"/>
            </a:br>
            <a:r>
              <a:rPr lang="pt-PT" sz="3200" b="1" smtClean="0"/>
              <a:t/>
            </a:r>
            <a:br>
              <a:rPr lang="pt-PT" sz="3200" b="1" smtClean="0"/>
            </a:br>
            <a:endParaRPr lang="pt-PT" sz="3200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tângulo arredondado 9"/>
          <p:cNvSpPr/>
          <p:nvPr/>
        </p:nvSpPr>
        <p:spPr>
          <a:xfrm>
            <a:off x="5214938" y="188640"/>
            <a:ext cx="2786062" cy="3816423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Obrigada pela atenção</a:t>
            </a:r>
          </a:p>
        </p:txBody>
      </p:sp>
      <p:pic>
        <p:nvPicPr>
          <p:cNvPr id="11" name="Picture 2" descr="http://images.google.pt/url?source=imgres&amp;ct=img&amp;q=http://www.schoolangels.com.au/bm/bm%257Epix/bully1%257Es600x600.jpg&amp;usg=AFQjCNH7t2STf1-s2WKzNWkKRk1cKOQi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56" y="2876872"/>
            <a:ext cx="3076301" cy="1815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 descr="http://images.google.pt/url?source=imgres&amp;ct=img&amp;q=http://img.dailymail.co.uk/i/pix/2007/09_03/CyberBullyREX_468x366.jpg&amp;usg=AFQjCNFtjYdwkpSIfqGOBGAp3Atgele8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579" y="5157192"/>
            <a:ext cx="3192016" cy="1519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51520" y="260648"/>
            <a:ext cx="4691956" cy="2492990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 algn="just"/>
            <a:r>
              <a:rPr lang="pt-PT" sz="2600" i="1" dirty="0" smtClean="0">
                <a:solidFill>
                  <a:schemeClr val="bg2"/>
                </a:solidFill>
                <a:latin typeface="+mj-lt"/>
              </a:rPr>
              <a:t>COMBATER</a:t>
            </a:r>
          </a:p>
          <a:p>
            <a:pPr algn="l"/>
            <a:r>
              <a:rPr lang="pt-PT" sz="2600" i="1" dirty="0" smtClean="0">
                <a:solidFill>
                  <a:schemeClr val="bg2"/>
                </a:solidFill>
                <a:latin typeface="+mj-lt"/>
              </a:rPr>
              <a:t> O BULLYING E O CYBERBULLYING! </a:t>
            </a:r>
          </a:p>
          <a:p>
            <a:pPr algn="l"/>
            <a:endParaRPr lang="pt-PT" sz="2600" i="1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pt-PT" sz="2600" i="1" dirty="0" smtClean="0">
                <a:solidFill>
                  <a:schemeClr val="bg2"/>
                </a:solidFill>
                <a:latin typeface="+mj-lt"/>
              </a:rPr>
              <a:t> EDUCAR PARA A   CONVIVÊNCIA E O RESPEITO PELO OUTRO! </a:t>
            </a:r>
            <a:endParaRPr lang="pt-PT" sz="2600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/>
          <a:lstStyle/>
          <a:p>
            <a:pPr algn="ctr"/>
            <a:r>
              <a:rPr lang="pt-PT" dirty="0" smtClean="0"/>
              <a:t>Para saber mais e explorar o tema 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2666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/>
          <a:p>
            <a:r>
              <a:rPr lang="pt-PT" dirty="0" smtClean="0"/>
              <a:t>Outras situações para abordar o </a:t>
            </a:r>
            <a:r>
              <a:rPr lang="pt-PT" dirty="0" err="1" smtClean="0"/>
              <a:t>bullying</a:t>
            </a:r>
            <a:r>
              <a:rPr lang="pt-PT" dirty="0" smtClean="0"/>
              <a:t> e o </a:t>
            </a:r>
            <a:r>
              <a:rPr lang="pt-PT" dirty="0" err="1" smtClean="0"/>
              <a:t>cyberbullying</a:t>
            </a:r>
            <a:r>
              <a:rPr lang="pt-PT" dirty="0" smtClean="0"/>
              <a:t> com </a:t>
            </a:r>
            <a:r>
              <a:rPr lang="pt-PT" smtClean="0"/>
              <a:t>os alunos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316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Situação 1</a:t>
            </a:r>
            <a:endParaRPr lang="pt-PT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149468"/>
            <a:ext cx="8215370" cy="34163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“No final da </a:t>
            </a:r>
            <a:r>
              <a:rPr lang="pt-PT" sz="2600" b="0" dirty="0" smtClean="0">
                <a:solidFill>
                  <a:schemeClr val="bg1"/>
                </a:solidFill>
                <a:latin typeface="+mj-lt"/>
              </a:rPr>
              <a:t>aula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Educação Física,</a:t>
            </a:r>
            <a:r>
              <a:rPr kumimoji="0" lang="pt-PT" sz="2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vês um colega  teu 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ser filmado a tomar banho no balneário por outros colegas. As imagens foram transmitidas por </a:t>
            </a:r>
            <a:r>
              <a:rPr lang="pt-PT" sz="2600" b="0" dirty="0" smtClean="0">
                <a:solidFill>
                  <a:schemeClr val="bg1"/>
                </a:solidFill>
                <a:latin typeface="+mj-lt"/>
              </a:rPr>
              <a:t>telemóvel</a:t>
            </a:r>
            <a:r>
              <a:rPr lang="pt-PT" sz="2600" b="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”.</a:t>
            </a:r>
            <a:endParaRPr kumimoji="0" lang="pt-PT" sz="2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600" b="0" i="1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“No final da aula de Educação Física, o professor dirige-se balneário e vê um aluno seu a ser filmado a tomar banho no balneário por colegas. As imagens foram transmitidas por telemóvel”.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Situação 1</a:t>
            </a:r>
            <a:endParaRPr lang="pt-PT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05341"/>
            <a:ext cx="82153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600" b="0" i="1" baseline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</a:t>
            </a:r>
            <a:r>
              <a:rPr lang="pt-PT" sz="3600" b="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que fazes como colega e aluno? </a:t>
            </a:r>
          </a:p>
          <a:p>
            <a:pPr algn="just">
              <a:lnSpc>
                <a:spcPct val="250000"/>
              </a:lnSpc>
            </a:pPr>
            <a:r>
              <a:rPr kumimoji="0" lang="pt-PT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O</a:t>
            </a:r>
            <a:r>
              <a:rPr kumimoji="0" lang="pt-PT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que faz como professor?</a:t>
            </a:r>
            <a:r>
              <a:rPr lang="pt-PT" sz="3600" b="0" i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pt-PT" sz="3600" b="0" i="1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pt-PT" sz="3600" b="0" i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Como explicam o que fazem? 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Situação 2…</a:t>
            </a:r>
            <a:endParaRPr lang="pt-PT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91010" y="2204864"/>
            <a:ext cx="8034686" cy="36933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“</a:t>
            </a:r>
            <a:r>
              <a:rPr lang="pt-PT" sz="2600" b="0" i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ercebes que </a:t>
            </a:r>
            <a:r>
              <a:rPr lang="pt-PT" sz="2600" b="0" i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um amigo teu e 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outros colegas acabam de pôr</a:t>
            </a:r>
            <a:r>
              <a:rPr kumimoji="0" lang="pt-PT" sz="2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 </a:t>
            </a:r>
            <a:r>
              <a:rPr kumimoji="0" lang="pt-PT" sz="2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whatsapp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da 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turma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imagens a gozar com uma professora: “Com essa roupinha ganhavas o concurso de Miss Parola”.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“</a:t>
            </a:r>
            <a:r>
              <a:rPr lang="pt-PT" sz="2600" b="0" i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t-PT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ercebe que um grupo de alunos da sua direcção de turma acabam de pôr no blog da turma imagens a gozar com uma colega professora: “Com essa roupinha ganhavas o concurso de Miss Parola”.</a:t>
            </a:r>
            <a:endParaRPr kumimoji="0" lang="pt-PT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Situação 2…</a:t>
            </a:r>
            <a:endParaRPr lang="pt-PT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844824"/>
            <a:ext cx="8280920" cy="356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pt-PT" sz="3200" b="0" i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O que fazes como colega e aluno? </a:t>
            </a:r>
          </a:p>
          <a:p>
            <a:pPr algn="just">
              <a:lnSpc>
                <a:spcPct val="250000"/>
              </a:lnSpc>
            </a:pPr>
            <a:r>
              <a:rPr lang="pt-PT" sz="3200" b="0" i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O que faz como professor?</a:t>
            </a:r>
            <a:r>
              <a:rPr lang="pt-PT" sz="3200" b="0" i="1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250000"/>
              </a:lnSpc>
            </a:pPr>
            <a:r>
              <a:rPr lang="pt-PT" sz="3200" b="0" i="1" dirty="0">
                <a:solidFill>
                  <a:schemeClr val="bg1"/>
                </a:solidFill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Como explicam o que fazem? </a:t>
            </a:r>
            <a:endParaRPr lang="pt-PT" sz="3200" b="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algn="ctr"/>
            <a:endParaRPr lang="pt-PT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alvin2003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" y="188640"/>
            <a:ext cx="91440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426620" y="3212976"/>
            <a:ext cx="8291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800" b="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Bullying</a:t>
            </a:r>
            <a:r>
              <a:rPr lang="es-ES" sz="28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= </a:t>
            </a:r>
            <a:r>
              <a:rPr lang="es-ES" sz="2800" b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Maus</a:t>
            </a:r>
            <a:r>
              <a:rPr lang="es-ES" sz="28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tratos entres pares = </a:t>
            </a:r>
            <a:r>
              <a:rPr lang="es-ES" sz="2800" b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Provocação</a:t>
            </a:r>
            <a:r>
              <a:rPr lang="es-ES" sz="28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= </a:t>
            </a:r>
            <a:r>
              <a:rPr lang="es-ES" sz="2800" b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Vitimização</a:t>
            </a:r>
            <a:r>
              <a:rPr lang="es-ES" sz="28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= </a:t>
            </a:r>
            <a:r>
              <a:rPr lang="es-ES" sz="2800" b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Intimidação</a:t>
            </a:r>
            <a:endParaRPr lang="es-ES" sz="1600" b="0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endParaRPr lang="es-ES" sz="28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Intencional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Reiterado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Desequilíbrio</a:t>
            </a: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de poder entre os atores envueltos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Dificuldade</a:t>
            </a: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da </a:t>
            </a:r>
            <a:r>
              <a:rPr lang="es-ES" sz="24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vítima</a:t>
            </a: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em se defender </a:t>
            </a:r>
            <a:r>
              <a:rPr lang="es-ES" sz="2400" b="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ou</a:t>
            </a:r>
            <a:r>
              <a:rPr lang="es-E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proteger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Tipos de </a:t>
            </a:r>
            <a:r>
              <a:rPr lang="pt-PT" i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Bullying</a:t>
            </a:r>
            <a:endParaRPr lang="pt-PT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338258"/>
            <a:ext cx="9036496" cy="4181484"/>
          </a:xfrm>
        </p:spPr>
        <p:txBody>
          <a:bodyPr/>
          <a:lstStyle/>
          <a:p>
            <a:pPr>
              <a:spcBef>
                <a:spcPts val="300"/>
              </a:spcBef>
              <a:buClr>
                <a:srgbClr val="FF0000"/>
              </a:buClr>
            </a:pPr>
            <a:r>
              <a:rPr lang="pt-PT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Direto e físico – bater, esmurrar, agarrar, prender, estragar ou roubar, obrigar contra vontade</a:t>
            </a:r>
          </a:p>
          <a:p>
            <a:pPr>
              <a:spcBef>
                <a:spcPts val="300"/>
              </a:spcBef>
              <a:buClr>
                <a:srgbClr val="FF0000"/>
              </a:buClr>
            </a:pPr>
            <a:endParaRPr lang="pt-PT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Bef>
                <a:spcPts val="300"/>
              </a:spcBef>
              <a:buClr>
                <a:srgbClr val="FF0000"/>
              </a:buClr>
            </a:pP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Direto e verbal – gozar, chamar nomes, pôr alcunhas, insultar, humilhar, fazer reparos à aparência  </a:t>
            </a:r>
          </a:p>
          <a:p>
            <a:pPr>
              <a:spcBef>
                <a:spcPts val="300"/>
              </a:spcBef>
              <a:buClr>
                <a:srgbClr val="FF0000"/>
              </a:buClr>
              <a:buNone/>
            </a:pPr>
            <a:endParaRPr lang="pt-PT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Bef>
                <a:spcPts val="300"/>
              </a:spcBef>
              <a:buClr>
                <a:srgbClr val="FF0000"/>
              </a:buClr>
            </a:pP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Indireto – lançar boatos e falsidades, atuar para afastar ou impedir que faça parte do grupo, destruir a imagem  </a:t>
            </a:r>
          </a:p>
          <a:p>
            <a:pPr>
              <a:spcBef>
                <a:spcPts val="300"/>
              </a:spcBef>
              <a:buClr>
                <a:srgbClr val="FF0000"/>
              </a:buClr>
              <a:buNone/>
            </a:pPr>
            <a:endParaRPr lang="pt-PT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Bef>
                <a:spcPts val="300"/>
              </a:spcBef>
              <a:buClr>
                <a:srgbClr val="FF0000"/>
              </a:buClr>
            </a:pPr>
            <a:r>
              <a:rPr lang="pt-P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Ciberbullying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– </a:t>
            </a:r>
            <a:r>
              <a:rPr lang="pt-P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bullying</a:t>
            </a:r>
            <a:r>
              <a:rPr lang="pt-P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através de meios digitais</a:t>
            </a:r>
            <a:endParaRPr lang="pt-PT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2875" y="785813"/>
            <a:ext cx="4214813" cy="60721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PT" b="1" dirty="0" smtClean="0">
                <a:solidFill>
                  <a:srgbClr val="133322"/>
                </a:solidFill>
                <a:latin typeface="+mj-lt"/>
                <a:sym typeface="Wingdings" pitchFamily="2" charset="2"/>
              </a:rPr>
              <a:t>N</a:t>
            </a:r>
            <a:r>
              <a:rPr lang="pt-PT" b="1" dirty="0" smtClean="0">
                <a:solidFill>
                  <a:srgbClr val="133322"/>
                </a:solidFill>
                <a:latin typeface="+mj-lt"/>
              </a:rPr>
              <a:t>ova forma de maltrato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PT" b="1" dirty="0" smtClean="0">
                <a:solidFill>
                  <a:srgbClr val="133322"/>
                </a:solidFill>
                <a:latin typeface="+mj-lt"/>
              </a:rPr>
              <a:t>através do uso de: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pt-PT" sz="1100" b="1" i="1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GB" sz="2400" b="1" i="1" dirty="0" err="1" smtClean="0">
                <a:solidFill>
                  <a:srgbClr val="133322"/>
                </a:solidFill>
                <a:latin typeface="+mj-lt"/>
              </a:rPr>
              <a:t>Telemóvel</a:t>
            </a:r>
            <a:r>
              <a:rPr lang="en-GB" sz="2400" b="1" i="1" dirty="0" smtClean="0">
                <a:solidFill>
                  <a:srgbClr val="133322"/>
                </a:solidFill>
                <a:latin typeface="+mj-lt"/>
              </a:rPr>
              <a:t>:</a:t>
            </a: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Chamadas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Mensagens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de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texto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(SMS)</a:t>
            </a: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Fotografia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/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Vídeo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</a:p>
          <a:p>
            <a:pPr eaLnBrk="1" hangingPunct="1">
              <a:buClr>
                <a:schemeClr val="accent5"/>
              </a:buClr>
              <a:buFont typeface="Wingdings 2" pitchFamily="18" charset="2"/>
              <a:buNone/>
              <a:defRPr/>
            </a:pPr>
            <a:r>
              <a:rPr lang="en-GB" sz="2400" b="1" i="1" dirty="0" smtClean="0">
                <a:solidFill>
                  <a:srgbClr val="133322"/>
                </a:solidFill>
                <a:latin typeface="+mj-lt"/>
              </a:rPr>
              <a:t>Internet:</a:t>
            </a: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Email</a:t>
            </a: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Mensagens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Instantâneas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Websites</a:t>
            </a:r>
          </a:p>
          <a:p>
            <a:pPr lvl="1" eaLnBrk="1" hangingPunct="1">
              <a:buClr>
                <a:schemeClr val="accent5"/>
              </a:buClr>
              <a:defRPr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Salas de Chat/Blogs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PT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PT" sz="2800" dirty="0" smtClean="0">
                <a:latin typeface="Times New Roman" pitchFamily="18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PT" sz="2400" b="1" dirty="0" smtClean="0">
                <a:latin typeface="Times New Roman" pitchFamily="18" charset="0"/>
              </a:rPr>
              <a:t>        </a:t>
            </a:r>
            <a:endParaRPr lang="pt-PT" sz="2400" dirty="0" smtClean="0">
              <a:latin typeface="Times New Roman" pitchFamily="18" charset="0"/>
            </a:endParaRP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7F1A6"/>
              </a:clrFrom>
              <a:clrTo>
                <a:srgbClr val="D7F1A6">
                  <a:alpha val="0"/>
                </a:srgbClr>
              </a:clrTo>
            </a:clrChange>
          </a:blip>
          <a:srcRect t="8109"/>
          <a:stretch>
            <a:fillRect/>
          </a:stretch>
        </p:blipFill>
        <p:spPr bwMode="auto">
          <a:xfrm>
            <a:off x="4429125" y="571500"/>
            <a:ext cx="4643438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429125" y="571500"/>
            <a:ext cx="3357563" cy="2908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pt-PT" sz="2800" dirty="0"/>
          </a:p>
          <a:p>
            <a:pPr>
              <a:defRPr/>
            </a:pPr>
            <a:endParaRPr lang="pt-PT" sz="3300" dirty="0"/>
          </a:p>
          <a:p>
            <a:pPr>
              <a:defRPr/>
            </a:pPr>
            <a:r>
              <a:rPr lang="pt-PT" sz="3300" i="1" dirty="0">
                <a:latin typeface="+mj-lt"/>
              </a:rPr>
              <a:t>O que é o cyberbullying?</a:t>
            </a:r>
          </a:p>
          <a:p>
            <a:pPr>
              <a:defRPr/>
            </a:pPr>
            <a:endParaRPr lang="pt-PT" sz="2800" dirty="0"/>
          </a:p>
          <a:p>
            <a:pPr>
              <a:defRPr/>
            </a:pPr>
            <a:endParaRPr lang="pt-PT" sz="2800" dirty="0"/>
          </a:p>
        </p:txBody>
      </p:sp>
      <p:pic>
        <p:nvPicPr>
          <p:cNvPr id="7" name="Picture 14" descr="http://images.google.pt/url?source=imgres&amp;ct=img&amp;q=http://www.ua.edu/features/abcsofeducation/images/main_cyberbullying.jpg&amp;usg=AFQjCNFDkIO68qgDrwscyKWuwefsGg3B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3222616" cy="1851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76" name="Text Box 24"/>
          <p:cNvSpPr txBox="1">
            <a:spLocks noChangeArrowheads="1"/>
          </p:cNvSpPr>
          <p:nvPr/>
        </p:nvSpPr>
        <p:spPr bwMode="auto">
          <a:xfrm>
            <a:off x="6047053" y="2420938"/>
            <a:ext cx="960438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pt-PT">
                <a:solidFill>
                  <a:schemeClr val="accent1"/>
                </a:solidFill>
                <a:effectLst/>
                <a:latin typeface="NewsGotT" pitchFamily="2" charset="0"/>
              </a:rPr>
              <a:t>Vítima </a:t>
            </a:r>
          </a:p>
        </p:txBody>
      </p:sp>
      <p:pic>
        <p:nvPicPr>
          <p:cNvPr id="535588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4738688" cy="3313112"/>
          </a:xfrm>
          <a:prstGeom prst="rect">
            <a:avLst/>
          </a:prstGeom>
          <a:noFill/>
        </p:spPr>
      </p:pic>
      <p:sp>
        <p:nvSpPr>
          <p:cNvPr id="535589" name="Text Box 37"/>
          <p:cNvSpPr txBox="1">
            <a:spLocks noChangeArrowheads="1"/>
          </p:cNvSpPr>
          <p:nvPr/>
        </p:nvSpPr>
        <p:spPr bwMode="auto">
          <a:xfrm>
            <a:off x="3786182" y="1857364"/>
            <a:ext cx="2522830" cy="644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kumimoji="0" lang="pt-PT" dirty="0" smtClean="0">
                <a:solidFill>
                  <a:srgbClr val="000000"/>
                </a:solidFill>
                <a:effectLst/>
                <a:latin typeface="NewsGotT" pitchFamily="2" charset="0"/>
              </a:rPr>
              <a:t>Vítima</a:t>
            </a:r>
            <a:endParaRPr kumimoji="0" lang="pt-PT" dirty="0">
              <a:solidFill>
                <a:srgbClr val="000000"/>
              </a:solidFill>
              <a:effectLst/>
              <a:latin typeface="NewsGotT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10" y="92867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  <a:latin typeface="Calibri" pitchFamily="34" charset="0"/>
              </a:rPr>
              <a:t>Agressor</a:t>
            </a:r>
            <a:endParaRPr lang="pt-PT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10" y="163147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  <a:latin typeface="Calibri" pitchFamily="34" charset="0"/>
              </a:rPr>
              <a:t>Ajudante</a:t>
            </a:r>
            <a:r>
              <a:rPr lang="pt-PT" sz="2800" dirty="0" smtClean="0">
                <a:solidFill>
                  <a:srgbClr val="0070C0"/>
                </a:solidFill>
                <a:latin typeface="Calibri" pitchFamily="34" charset="0"/>
              </a:rPr>
              <a:t>s</a:t>
            </a:r>
            <a:endParaRPr lang="pt-PT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4348" y="285749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  <a:latin typeface="+mj-lt"/>
              </a:rPr>
              <a:t>Cúmplices</a:t>
            </a:r>
            <a:endParaRPr lang="pt-PT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86182" y="447741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  <a:latin typeface="+mj-lt"/>
              </a:rPr>
              <a:t>Espectadores</a:t>
            </a:r>
            <a:endParaRPr lang="pt-PT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43702" y="235743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0070C0"/>
                </a:solidFill>
                <a:latin typeface="+mj-lt"/>
              </a:rPr>
              <a:t>Defensores</a:t>
            </a:r>
            <a:endParaRPr lang="pt-PT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929322" y="500042"/>
            <a:ext cx="171451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Tm="520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40" name="Picture 36" descr="20620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58" y="857232"/>
            <a:ext cx="7301442" cy="5210175"/>
          </a:xfrm>
          <a:prstGeom prst="rect">
            <a:avLst/>
          </a:prstGeom>
          <a:noFill/>
        </p:spPr>
      </p:pic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6143636" y="4714884"/>
            <a:ext cx="18719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accent1"/>
                </a:solidFill>
                <a:effectLst/>
                <a:latin typeface="Arial Rounded MT Bold" panose="020F0704030504030204" pitchFamily="34" charset="0"/>
              </a:rPr>
              <a:t>Fatores </a:t>
            </a:r>
            <a:r>
              <a:rPr lang="pt-PT" sz="2000" dirty="0">
                <a:solidFill>
                  <a:schemeClr val="accent1"/>
                </a:solidFill>
                <a:effectLst/>
                <a:latin typeface="Arial Rounded MT Bold" panose="020F0704030504030204" pitchFamily="34" charset="0"/>
              </a:rPr>
              <a:t>Sociais </a:t>
            </a:r>
          </a:p>
        </p:txBody>
      </p:sp>
      <p:sp>
        <p:nvSpPr>
          <p:cNvPr id="533541" name="Rectangle 37"/>
          <p:cNvSpPr>
            <a:spLocks noChangeArrowheads="1"/>
          </p:cNvSpPr>
          <p:nvPr/>
        </p:nvSpPr>
        <p:spPr bwMode="auto">
          <a:xfrm>
            <a:off x="4071934" y="1142984"/>
            <a:ext cx="2311136" cy="7979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PT" sz="2000" dirty="0">
                <a:solidFill>
                  <a:schemeClr val="accent1"/>
                </a:solidFill>
                <a:effectLst/>
                <a:latin typeface="Arial Rounded MT Bold" panose="020F0704030504030204" pitchFamily="34" charset="0"/>
              </a:rPr>
              <a:t>Características </a:t>
            </a:r>
            <a:r>
              <a:rPr lang="pt-PT" sz="2000" dirty="0" smtClean="0">
                <a:solidFill>
                  <a:schemeClr val="accent1"/>
                </a:solidFill>
                <a:effectLst/>
                <a:latin typeface="Arial Rounded MT Bold" panose="020F0704030504030204" pitchFamily="34" charset="0"/>
              </a:rPr>
              <a:t>Individuais </a:t>
            </a:r>
            <a:endParaRPr lang="pt-PT" sz="2000" dirty="0">
              <a:solidFill>
                <a:schemeClr val="accent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33542" name="Rectangle 38"/>
          <p:cNvSpPr>
            <a:spLocks noChangeArrowheads="1"/>
          </p:cNvSpPr>
          <p:nvPr/>
        </p:nvSpPr>
        <p:spPr bwMode="auto">
          <a:xfrm>
            <a:off x="1357290" y="5072074"/>
            <a:ext cx="173698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accent1"/>
                </a:solidFill>
                <a:effectLst/>
                <a:latin typeface="Arial Rounded MT Bold" panose="020F0704030504030204" pitchFamily="34" charset="0"/>
              </a:rPr>
              <a:t>Fatores </a:t>
            </a:r>
            <a:r>
              <a:rPr lang="pt-PT" sz="2000" dirty="0">
                <a:solidFill>
                  <a:schemeClr val="accent1"/>
                </a:solidFill>
                <a:effectLst/>
                <a:latin typeface="Arial Rounded MT Bold" panose="020F0704030504030204" pitchFamily="34" charset="0"/>
              </a:rPr>
              <a:t>Relacionais 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00364" y="2000240"/>
            <a:ext cx="3776928" cy="3314700"/>
            <a:chOff x="3232" y="1184"/>
            <a:chExt cx="2855" cy="2088"/>
          </a:xfrm>
        </p:grpSpPr>
        <p:sp>
          <p:nvSpPr>
            <p:cNvPr id="533520" name="Rectangle 16"/>
            <p:cNvSpPr>
              <a:spLocks noChangeArrowheads="1"/>
            </p:cNvSpPr>
            <p:nvPr/>
          </p:nvSpPr>
          <p:spPr bwMode="auto">
            <a:xfrm>
              <a:off x="3685" y="1797"/>
              <a:ext cx="176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pt-PT" sz="2000" dirty="0">
                  <a:solidFill>
                    <a:srgbClr val="669900"/>
                  </a:solidFill>
                  <a:effectLst/>
                  <a:latin typeface="Berlin Sans FB" pitchFamily="34" charset="0"/>
                  <a:cs typeface="Times New Roman" pitchFamily="18" charset="0"/>
                </a:rPr>
                <a:t> </a:t>
              </a:r>
              <a:r>
                <a:rPr lang="pt-PT" sz="2000" dirty="0">
                  <a:solidFill>
                    <a:srgbClr val="0070C0"/>
                  </a:solidFill>
                  <a:effectLst/>
                  <a:latin typeface="Arial Rounded MT Bold" panose="020F0704030504030204" pitchFamily="34" charset="0"/>
                  <a:cs typeface="Times New Roman" pitchFamily="18" charset="0"/>
                </a:rPr>
                <a:t>Estrutura dos Grupos</a:t>
              </a:r>
              <a:r>
                <a:rPr lang="en-US" sz="2000" dirty="0">
                  <a:solidFill>
                    <a:srgbClr val="0070C0"/>
                  </a:solidFill>
                  <a:effectLst/>
                  <a:latin typeface="Arial Rounded MT Bold" panose="020F0704030504030204" pitchFamily="34" charset="0"/>
                </a:rPr>
                <a:t> </a:t>
              </a:r>
            </a:p>
          </p:txBody>
        </p:sp>
        <p:sp>
          <p:nvSpPr>
            <p:cNvPr id="533521" name="Rectangle 17"/>
            <p:cNvSpPr>
              <a:spLocks noChangeArrowheads="1"/>
            </p:cNvSpPr>
            <p:nvPr/>
          </p:nvSpPr>
          <p:spPr bwMode="auto">
            <a:xfrm>
              <a:off x="3547" y="2273"/>
              <a:ext cx="20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pt-PT" sz="2000" dirty="0">
                  <a:solidFill>
                    <a:srgbClr val="0070C0"/>
                  </a:solidFill>
                  <a:effectLst/>
                  <a:latin typeface="Berlin Sans FB" pitchFamily="34" charset="0"/>
                  <a:cs typeface="Times New Roman" pitchFamily="18" charset="0"/>
                </a:rPr>
                <a:t> </a:t>
              </a:r>
              <a:r>
                <a:rPr lang="pt-PT" sz="2000" dirty="0">
                  <a:solidFill>
                    <a:srgbClr val="0070C0"/>
                  </a:solidFill>
                  <a:effectLst/>
                  <a:latin typeface="Arial Rounded MT Bold" panose="020F0704030504030204" pitchFamily="34" charset="0"/>
                  <a:cs typeface="Times New Roman" pitchFamily="18" charset="0"/>
                </a:rPr>
                <a:t>Posição Social no Grupo</a:t>
              </a:r>
              <a:endParaRPr lang="en-US" sz="200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endParaRPr>
            </a:p>
          </p:txBody>
        </p:sp>
        <p:sp>
          <p:nvSpPr>
            <p:cNvPr id="533522" name="Oval 18"/>
            <p:cNvSpPr>
              <a:spLocks noChangeArrowheads="1"/>
            </p:cNvSpPr>
            <p:nvPr/>
          </p:nvSpPr>
          <p:spPr bwMode="auto">
            <a:xfrm rot="10800000">
              <a:off x="3399" y="1706"/>
              <a:ext cx="2160" cy="12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33525" name="AutoShape 21"/>
            <p:cNvSpPr>
              <a:spLocks noChangeArrowheads="1"/>
            </p:cNvSpPr>
            <p:nvPr/>
          </p:nvSpPr>
          <p:spPr bwMode="auto">
            <a:xfrm rot="10800000">
              <a:off x="5655" y="2570"/>
              <a:ext cx="432" cy="336"/>
            </a:xfrm>
            <a:prstGeom prst="lightningBolt">
              <a:avLst/>
            </a:prstGeom>
            <a:solidFill>
              <a:srgbClr val="CC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33545" name="AutoShape 41"/>
            <p:cNvSpPr>
              <a:spLocks noChangeArrowheads="1"/>
            </p:cNvSpPr>
            <p:nvPr/>
          </p:nvSpPr>
          <p:spPr bwMode="auto">
            <a:xfrm rot="4865897">
              <a:off x="4409" y="1232"/>
              <a:ext cx="432" cy="336"/>
            </a:xfrm>
            <a:prstGeom prst="lightningBolt">
              <a:avLst/>
            </a:prstGeom>
            <a:solidFill>
              <a:srgbClr val="CC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33546" name="AutoShape 42"/>
            <p:cNvSpPr>
              <a:spLocks noChangeArrowheads="1"/>
            </p:cNvSpPr>
            <p:nvPr/>
          </p:nvSpPr>
          <p:spPr bwMode="auto">
            <a:xfrm rot="-4969966">
              <a:off x="3184" y="2888"/>
              <a:ext cx="432" cy="336"/>
            </a:xfrm>
            <a:prstGeom prst="lightningBolt">
              <a:avLst/>
            </a:prstGeom>
            <a:solidFill>
              <a:srgbClr val="CC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176" y="0"/>
            <a:ext cx="89793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err="1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Não</a:t>
            </a:r>
            <a:r>
              <a:rPr lang="es-ES" sz="3600" dirty="0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há</a:t>
            </a:r>
            <a:r>
              <a:rPr lang="es-ES" sz="3600" dirty="0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uma</a:t>
            </a:r>
            <a:r>
              <a:rPr lang="es-ES" sz="3600" dirty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,</a:t>
            </a:r>
            <a:r>
              <a:rPr lang="es-ES" sz="3600" dirty="0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 mas </a:t>
            </a:r>
            <a:r>
              <a:rPr lang="es-ES" sz="3600" dirty="0" err="1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uma</a:t>
            </a:r>
            <a:r>
              <a:rPr lang="es-ES" sz="3600" dirty="0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conjugação</a:t>
            </a:r>
            <a:r>
              <a:rPr lang="es-ES" sz="3600" dirty="0" smtClean="0">
                <a:solidFill>
                  <a:schemeClr val="bg1"/>
                </a:solidFill>
                <a:latin typeface="NewsGotTLig" pitchFamily="2" charset="0"/>
                <a:ea typeface="+mj-ea"/>
                <a:cs typeface="+mj-cs"/>
              </a:rPr>
              <a:t> de causas!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GotTLig" pitchFamily="2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5333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3.3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4243</Words>
  <Application>Microsoft Office PowerPoint</Application>
  <PresentationFormat>Apresentação no Ecrã (4:3)</PresentationFormat>
  <Paragraphs>446</Paragraphs>
  <Slides>44</Slides>
  <Notes>21</Notes>
  <HiddenSlides>2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44</vt:i4>
      </vt:variant>
    </vt:vector>
  </HeadingPairs>
  <TitlesOfParts>
    <vt:vector size="55" baseType="lpstr">
      <vt:lpstr>Arial</vt:lpstr>
      <vt:lpstr>Arial Rounded MT Bold</vt:lpstr>
      <vt:lpstr>Berlin Sans FB</vt:lpstr>
      <vt:lpstr>Calibri</vt:lpstr>
      <vt:lpstr>Constantia</vt:lpstr>
      <vt:lpstr>NewsGotT</vt:lpstr>
      <vt:lpstr>NewsGotTLig</vt:lpstr>
      <vt:lpstr>Times New Roman</vt:lpstr>
      <vt:lpstr>Wingdings</vt:lpstr>
      <vt:lpstr>Wingdings 2</vt:lpstr>
      <vt:lpstr>Fluxo</vt:lpstr>
      <vt:lpstr>Bullying e Cyberbullying na Escola – O que sabemos e o que podemos fazer? </vt:lpstr>
      <vt:lpstr> Plano da sessão   Apresentação do filme educativo TAGGED  Debate com alunos, professores e pais Propostas de atividades a partir do Seguranet Síntese das ideias e questões  Mensagem a reter</vt:lpstr>
      <vt:lpstr>Questões para lançar o debate</vt:lpstr>
      <vt:lpstr>Para saber mais e explorar o tema  </vt:lpstr>
      <vt:lpstr>Apresentação do PowerPoint</vt:lpstr>
      <vt:lpstr>Tipos de Bullying</vt:lpstr>
      <vt:lpstr>Apresentação do PowerPoint</vt:lpstr>
      <vt:lpstr>Apresentação do PowerPoint</vt:lpstr>
      <vt:lpstr>Apresentação do PowerPoint</vt:lpstr>
      <vt:lpstr>Dados da investigação</vt:lpstr>
      <vt:lpstr>Estudo Português 2008-2009</vt:lpstr>
      <vt:lpstr>Prevalência</vt:lpstr>
      <vt:lpstr>Natureza e extensão do cyberbullying Estudo Português</vt:lpstr>
      <vt:lpstr>Estudo Português</vt:lpstr>
      <vt:lpstr>Estudo Português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Efeitos do Grupo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sei se o meu filho é vítima de bullying?</vt:lpstr>
      <vt:lpstr>Apresentação do PowerPoint</vt:lpstr>
      <vt:lpstr>Apresentação do PowerPoint</vt:lpstr>
      <vt:lpstr>Sites para consulta…</vt:lpstr>
      <vt:lpstr>    </vt:lpstr>
      <vt:lpstr>Outras situações para abordar o bullying e o cyberbullying com os alunos</vt:lpstr>
      <vt:lpstr>Situação 1</vt:lpstr>
      <vt:lpstr>Situação 1</vt:lpstr>
      <vt:lpstr>Situação 2…</vt:lpstr>
      <vt:lpstr>Situação 2…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.;Ana Tomás de Almeida</dc:creator>
  <cp:lastModifiedBy>Ana Tomas Almeida</cp:lastModifiedBy>
  <cp:revision>234</cp:revision>
  <dcterms:created xsi:type="dcterms:W3CDTF">2007-12-13T08:31:22Z</dcterms:created>
  <dcterms:modified xsi:type="dcterms:W3CDTF">2022-02-23T12:41:02Z</dcterms:modified>
</cp:coreProperties>
</file>